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f6423681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f642368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f6423681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f6423681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f6a39a8e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f6a39a8e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f6423681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f6423681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f6a39a8e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f6a39a8e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f6a39a8e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f6a39a8e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f6a39a8e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f6a39a8e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f8daa8fd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f8daa8fd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f8daa8fd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f8daa8fd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f8daa8fdb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f8daa8fdb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f8b4d3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f8b4d30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f8daa8fdb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f8daa8fdb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f8daa8fdb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f8daa8fdb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f8daa8fdb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f8daa8fdb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f8daa8fdb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f8daa8fdb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d974c3b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d974c3b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f8daa8fd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f8daa8fd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f8b4d300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f8b4d300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f2d2c8d6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f2d2c8d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f6a39a8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f6a39a8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f2d2c8d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f2d2c8d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f8daa8f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f8daa8f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f8daa8f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f8daa8f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bf4c78ab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bf4c78ab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bf4c78a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bf4c78a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f576e8ff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f576e8ff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bf4c78ab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bf4c78ab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f642368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f642368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8"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8" name="Shape 98"/>
        <p:cNvGrpSpPr/>
        <p:nvPr/>
      </p:nvGrpSpPr>
      <p:grpSpPr>
        <a:xfrm>
          <a:off x="0" y="0"/>
          <a:ext cx="0" cy="0"/>
          <a:chOff x="0" y="0"/>
          <a:chExt cx="0" cy="0"/>
        </a:xfrm>
      </p:grpSpPr>
      <p:pic>
        <p:nvPicPr>
          <p:cNvPr descr="shutterstock_31891705.jpg" id="99" name="Google Shape;99;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6" name="Google Shape;106;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2" name="Google Shape;122;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 name="Google Shape;123;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4" name="Google Shape;124;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5" name="Google Shape;125;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26" name="Google Shape;126;p17"/>
          <p:cNvSpPr txBox="1"/>
          <p:nvPr/>
        </p:nvSpPr>
        <p:spPr>
          <a:xfrm>
            <a:off x="162865"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DBSE-ScTP-2021</a:t>
            </a:r>
            <a:endParaRPr b="1" sz="600">
              <a:latin typeface="Raleway"/>
              <a:ea typeface="Raleway"/>
              <a:cs typeface="Raleway"/>
              <a:sym typeface="Raleway"/>
            </a:endParaRPr>
          </a:p>
        </p:txBody>
      </p:sp>
      <p:sp>
        <p:nvSpPr>
          <p:cNvPr id="127" name="Google Shape;127;p17"/>
          <p:cNvSpPr txBox="1"/>
          <p:nvPr/>
        </p:nvSpPr>
        <p:spPr>
          <a:xfrm>
            <a:off x="2889017" y="8295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latin typeface="Raleway"/>
                <a:ea typeface="Raleway"/>
                <a:cs typeface="Raleway"/>
                <a:sym typeface="Raleway"/>
              </a:rPr>
              <a:t>Milestone 2: Project ERDOS</a:t>
            </a:r>
            <a:endParaRPr sz="600">
              <a:latin typeface="Raleway"/>
              <a:ea typeface="Raleway"/>
              <a:cs typeface="Raleway"/>
              <a:sym typeface="Raleway"/>
            </a:endParaRPr>
          </a:p>
        </p:txBody>
      </p:sp>
      <p:pic>
        <p:nvPicPr>
          <p:cNvPr id="128" name="Google Shape;128;p17"/>
          <p:cNvPicPr preferRelativeResize="0"/>
          <p:nvPr/>
        </p:nvPicPr>
        <p:blipFill>
          <a:blip r:embed="rId3">
            <a:alphaModFix/>
          </a:blip>
          <a:stretch>
            <a:fillRect/>
          </a:stretch>
        </p:blipFill>
        <p:spPr>
          <a:xfrm>
            <a:off x="7038125" y="47100"/>
            <a:ext cx="2100600" cy="432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ctrTitle"/>
          </p:nvPr>
        </p:nvSpPr>
        <p:spPr>
          <a:xfrm>
            <a:off x="727950" y="1055800"/>
            <a:ext cx="7981200" cy="16647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GB" sz="4800">
                <a:solidFill>
                  <a:srgbClr val="000000"/>
                </a:solidFill>
                <a:latin typeface="Arial"/>
                <a:ea typeface="Arial"/>
                <a:cs typeface="Arial"/>
                <a:sym typeface="Arial"/>
              </a:rPr>
              <a:t>Project ERDOS</a:t>
            </a:r>
            <a:endParaRPr sz="48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GB" sz="1800">
                <a:solidFill>
                  <a:srgbClr val="000000"/>
                </a:solidFill>
                <a:latin typeface="Arial"/>
                <a:ea typeface="Arial"/>
                <a:cs typeface="Arial"/>
                <a:sym typeface="Arial"/>
              </a:rPr>
              <a:t>Towards End-to-End Compute Graph Optimization with Graph Neural Networks</a:t>
            </a:r>
            <a:endParaRPr sz="1800">
              <a:solidFill>
                <a:srgbClr val="000000"/>
              </a:solidFill>
              <a:latin typeface="Arial"/>
              <a:ea typeface="Arial"/>
              <a:cs typeface="Arial"/>
              <a:sym typeface="Arial"/>
            </a:endParaRPr>
          </a:p>
        </p:txBody>
      </p:sp>
      <p:sp>
        <p:nvSpPr>
          <p:cNvPr id="134" name="Google Shape;134;p18"/>
          <p:cNvSpPr txBox="1"/>
          <p:nvPr>
            <p:ph idx="1" type="subTitle"/>
          </p:nvPr>
        </p:nvSpPr>
        <p:spPr>
          <a:xfrm>
            <a:off x="729450" y="2778425"/>
            <a:ext cx="2946000" cy="224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00">
                <a:solidFill>
                  <a:schemeClr val="dk2"/>
                </a:solidFill>
                <a:latin typeface="Arial"/>
                <a:ea typeface="Arial"/>
                <a:cs typeface="Arial"/>
                <a:sym typeface="Arial"/>
              </a:rPr>
              <a:t>Team:</a:t>
            </a:r>
            <a:endParaRPr b="1" sz="1400">
              <a:solidFill>
                <a:schemeClr val="dk2"/>
              </a:solidFill>
              <a:latin typeface="Arial"/>
              <a:ea typeface="Arial"/>
              <a:cs typeface="Arial"/>
              <a:sym typeface="Arial"/>
            </a:endParaRPr>
          </a:p>
          <a:p>
            <a:pPr indent="-317500" lvl="0" marL="457200" rtl="0" algn="l">
              <a:lnSpc>
                <a:spcPct val="150000"/>
              </a:lnSpc>
              <a:spcBef>
                <a:spcPts val="0"/>
              </a:spcBef>
              <a:spcAft>
                <a:spcPts val="0"/>
              </a:spcAft>
              <a:buClr>
                <a:schemeClr val="dk2"/>
              </a:buClr>
              <a:buSzPts val="1400"/>
              <a:buFont typeface="Arial"/>
              <a:buChar char="●"/>
            </a:pPr>
            <a:r>
              <a:rPr b="1" lang="en-GB" sz="1400">
                <a:solidFill>
                  <a:schemeClr val="dk2"/>
                </a:solidFill>
                <a:latin typeface="Arial"/>
                <a:ea typeface="Arial"/>
                <a:cs typeface="Arial"/>
                <a:sym typeface="Arial"/>
              </a:rPr>
              <a:t>Mohd Tabish Jamal</a:t>
            </a:r>
            <a:endParaRPr b="1" sz="1400">
              <a:solidFill>
                <a:schemeClr val="dk2"/>
              </a:solidFill>
              <a:latin typeface="Arial"/>
              <a:ea typeface="Arial"/>
              <a:cs typeface="Arial"/>
              <a:sym typeface="Arial"/>
            </a:endParaRPr>
          </a:p>
          <a:p>
            <a:pPr indent="-317500" lvl="0" marL="457200" rtl="0" algn="l">
              <a:lnSpc>
                <a:spcPct val="150000"/>
              </a:lnSpc>
              <a:spcBef>
                <a:spcPts val="0"/>
              </a:spcBef>
              <a:spcAft>
                <a:spcPts val="0"/>
              </a:spcAft>
              <a:buClr>
                <a:schemeClr val="dk2"/>
              </a:buClr>
              <a:buSzPts val="1400"/>
              <a:buFont typeface="Arial"/>
              <a:buChar char="●"/>
            </a:pPr>
            <a:r>
              <a:rPr b="1" lang="en-GB" sz="1400">
                <a:solidFill>
                  <a:schemeClr val="dk2"/>
                </a:solidFill>
                <a:latin typeface="Arial"/>
                <a:ea typeface="Arial"/>
                <a:cs typeface="Arial"/>
                <a:sym typeface="Arial"/>
              </a:rPr>
              <a:t>Nazar Iqbal</a:t>
            </a:r>
            <a:endParaRPr b="1" sz="1400">
              <a:solidFill>
                <a:schemeClr val="dk2"/>
              </a:solidFill>
              <a:latin typeface="Arial"/>
              <a:ea typeface="Arial"/>
              <a:cs typeface="Arial"/>
              <a:sym typeface="Arial"/>
            </a:endParaRPr>
          </a:p>
          <a:p>
            <a:pPr indent="-317500" lvl="0" marL="457200" rtl="0" algn="l">
              <a:lnSpc>
                <a:spcPct val="150000"/>
              </a:lnSpc>
              <a:spcBef>
                <a:spcPts val="0"/>
              </a:spcBef>
              <a:spcAft>
                <a:spcPts val="0"/>
              </a:spcAft>
              <a:buClr>
                <a:schemeClr val="dk2"/>
              </a:buClr>
              <a:buSzPts val="1400"/>
              <a:buFont typeface="Arial"/>
              <a:buChar char="●"/>
            </a:pPr>
            <a:r>
              <a:rPr b="1" lang="en-GB" sz="1400">
                <a:solidFill>
                  <a:schemeClr val="dk2"/>
                </a:solidFill>
                <a:latin typeface="Arial"/>
                <a:ea typeface="Arial"/>
                <a:cs typeface="Arial"/>
                <a:sym typeface="Arial"/>
              </a:rPr>
              <a:t>Rijin Shaji</a:t>
            </a:r>
            <a:endParaRPr b="1" sz="1400">
              <a:solidFill>
                <a:schemeClr val="dk2"/>
              </a:solidFill>
              <a:latin typeface="Arial"/>
              <a:ea typeface="Arial"/>
              <a:cs typeface="Arial"/>
              <a:sym typeface="Arial"/>
            </a:endParaRPr>
          </a:p>
          <a:p>
            <a:pPr indent="-317500" lvl="0" marL="457200" rtl="0" algn="l">
              <a:lnSpc>
                <a:spcPct val="150000"/>
              </a:lnSpc>
              <a:spcBef>
                <a:spcPts val="0"/>
              </a:spcBef>
              <a:spcAft>
                <a:spcPts val="0"/>
              </a:spcAft>
              <a:buClr>
                <a:schemeClr val="dk2"/>
              </a:buClr>
              <a:buSzPts val="1400"/>
              <a:buFont typeface="Arial"/>
              <a:buChar char="●"/>
            </a:pPr>
            <a:r>
              <a:rPr b="1" lang="en-GB" sz="1400">
                <a:solidFill>
                  <a:schemeClr val="dk2"/>
                </a:solidFill>
                <a:latin typeface="Arial"/>
                <a:ea typeface="Arial"/>
                <a:cs typeface="Arial"/>
                <a:sym typeface="Arial"/>
              </a:rPr>
              <a:t>Oishi Chatterjee </a:t>
            </a:r>
            <a:endParaRPr b="1" sz="1400">
              <a:solidFill>
                <a:schemeClr val="dk2"/>
              </a:solidFill>
              <a:latin typeface="Arial"/>
              <a:ea typeface="Arial"/>
              <a:cs typeface="Arial"/>
              <a:sym typeface="Arial"/>
            </a:endParaRPr>
          </a:p>
          <a:p>
            <a:pPr indent="-317500" lvl="0" marL="457200" rtl="0" algn="l">
              <a:lnSpc>
                <a:spcPct val="150000"/>
              </a:lnSpc>
              <a:spcBef>
                <a:spcPts val="0"/>
              </a:spcBef>
              <a:spcAft>
                <a:spcPts val="0"/>
              </a:spcAft>
              <a:buClr>
                <a:schemeClr val="dk2"/>
              </a:buClr>
              <a:buSzPts val="1400"/>
              <a:buFont typeface="Arial"/>
              <a:buChar char="●"/>
            </a:pPr>
            <a:r>
              <a:rPr b="1" lang="en-GB" sz="1400">
                <a:solidFill>
                  <a:schemeClr val="dk2"/>
                </a:solidFill>
                <a:latin typeface="Arial"/>
                <a:ea typeface="Arial"/>
                <a:cs typeface="Arial"/>
                <a:sym typeface="Arial"/>
              </a:rPr>
              <a:t>Raja Shekar Dubaguntla</a:t>
            </a:r>
            <a:endParaRPr b="1" sz="1400">
              <a:solidFill>
                <a:schemeClr val="dk2"/>
              </a:solidFill>
              <a:latin typeface="Arial"/>
              <a:ea typeface="Arial"/>
              <a:cs typeface="Arial"/>
              <a:sym typeface="Arial"/>
            </a:endParaRPr>
          </a:p>
          <a:p>
            <a:pPr indent="-317500" lvl="0" marL="457200" rtl="0" algn="l">
              <a:lnSpc>
                <a:spcPct val="150000"/>
              </a:lnSpc>
              <a:spcBef>
                <a:spcPts val="0"/>
              </a:spcBef>
              <a:spcAft>
                <a:spcPts val="0"/>
              </a:spcAft>
              <a:buClr>
                <a:schemeClr val="dk2"/>
              </a:buClr>
              <a:buSzPts val="1400"/>
              <a:buFont typeface="Arial"/>
              <a:buChar char="●"/>
            </a:pPr>
            <a:r>
              <a:rPr b="1" lang="en-GB" sz="1400">
                <a:solidFill>
                  <a:schemeClr val="dk2"/>
                </a:solidFill>
                <a:latin typeface="Arial"/>
                <a:ea typeface="Arial"/>
                <a:cs typeface="Arial"/>
                <a:sym typeface="Arial"/>
              </a:rPr>
              <a:t>Sathya Sudha Murugan</a:t>
            </a:r>
            <a:endParaRPr b="1" sz="1400">
              <a:solidFill>
                <a:schemeClr val="dk2"/>
              </a:solidFill>
              <a:latin typeface="Arial"/>
              <a:ea typeface="Arial"/>
              <a:cs typeface="Arial"/>
              <a:sym typeface="Arial"/>
            </a:endParaRPr>
          </a:p>
          <a:p>
            <a:pPr indent="0" lvl="0" marL="457200" rtl="0" algn="l">
              <a:spcBef>
                <a:spcPts val="0"/>
              </a:spcBef>
              <a:spcAft>
                <a:spcPts val="0"/>
              </a:spcAft>
              <a:buNone/>
            </a:pPr>
            <a:r>
              <a:t/>
            </a:r>
            <a:endParaRPr b="1" sz="1400">
              <a:solidFill>
                <a:schemeClr val="dk2"/>
              </a:solidFill>
            </a:endParaRPr>
          </a:p>
        </p:txBody>
      </p:sp>
      <p:sp>
        <p:nvSpPr>
          <p:cNvPr id="135" name="Google Shape;135;p18"/>
          <p:cNvSpPr txBox="1"/>
          <p:nvPr>
            <p:ph idx="1" type="subTitle"/>
          </p:nvPr>
        </p:nvSpPr>
        <p:spPr>
          <a:xfrm>
            <a:off x="5672275" y="2817125"/>
            <a:ext cx="3146100" cy="21252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b="1" lang="en-GB" sz="5736">
                <a:solidFill>
                  <a:schemeClr val="dk2"/>
                </a:solidFill>
                <a:latin typeface="Arial"/>
                <a:ea typeface="Arial"/>
                <a:cs typeface="Arial"/>
                <a:sym typeface="Arial"/>
              </a:rPr>
              <a:t>Presenter:</a:t>
            </a:r>
            <a:endParaRPr b="1" sz="5736">
              <a:solidFill>
                <a:schemeClr val="dk2"/>
              </a:solidFill>
              <a:latin typeface="Arial"/>
              <a:ea typeface="Arial"/>
              <a:cs typeface="Arial"/>
              <a:sym typeface="Arial"/>
            </a:endParaRPr>
          </a:p>
          <a:p>
            <a:pPr indent="-319665" lvl="0" marL="457200" rtl="0" algn="l">
              <a:lnSpc>
                <a:spcPct val="150000"/>
              </a:lnSpc>
              <a:spcBef>
                <a:spcPts val="0"/>
              </a:spcBef>
              <a:spcAft>
                <a:spcPts val="0"/>
              </a:spcAft>
              <a:buClr>
                <a:schemeClr val="dk2"/>
              </a:buClr>
              <a:buSzPct val="100000"/>
              <a:buFont typeface="Arial"/>
              <a:buChar char="●"/>
            </a:pPr>
            <a:r>
              <a:rPr b="1" lang="en-GB" sz="5736">
                <a:solidFill>
                  <a:schemeClr val="dk2"/>
                </a:solidFill>
                <a:latin typeface="Arial"/>
                <a:ea typeface="Arial"/>
                <a:cs typeface="Arial"/>
                <a:sym typeface="Arial"/>
              </a:rPr>
              <a:t>Nazar Iqbal</a:t>
            </a:r>
            <a:endParaRPr b="1" sz="5736">
              <a:solidFill>
                <a:schemeClr val="dk2"/>
              </a:solidFill>
              <a:latin typeface="Arial"/>
              <a:ea typeface="Arial"/>
              <a:cs typeface="Arial"/>
              <a:sym typeface="Arial"/>
            </a:endParaRPr>
          </a:p>
          <a:p>
            <a:pPr indent="-319665" lvl="0" marL="457200" rtl="0" algn="l">
              <a:lnSpc>
                <a:spcPct val="150000"/>
              </a:lnSpc>
              <a:spcBef>
                <a:spcPts val="0"/>
              </a:spcBef>
              <a:spcAft>
                <a:spcPts val="0"/>
              </a:spcAft>
              <a:buClr>
                <a:schemeClr val="dk2"/>
              </a:buClr>
              <a:buSzPct val="100000"/>
              <a:buFont typeface="Arial"/>
              <a:buChar char="●"/>
            </a:pPr>
            <a:r>
              <a:rPr b="1" lang="en-GB" sz="5736">
                <a:solidFill>
                  <a:schemeClr val="dk2"/>
                </a:solidFill>
                <a:latin typeface="Arial"/>
                <a:ea typeface="Arial"/>
                <a:cs typeface="Arial"/>
                <a:sym typeface="Arial"/>
              </a:rPr>
              <a:t>Raja Shekar Dubaguntla</a:t>
            </a:r>
            <a:endParaRPr b="1" sz="5736">
              <a:solidFill>
                <a:schemeClr val="dk2"/>
              </a:solidFill>
              <a:latin typeface="Arial"/>
              <a:ea typeface="Arial"/>
              <a:cs typeface="Arial"/>
              <a:sym typeface="Arial"/>
            </a:endParaRPr>
          </a:p>
          <a:p>
            <a:pPr indent="0" lvl="0" marL="457200" rtl="0" algn="l">
              <a:lnSpc>
                <a:spcPct val="150000"/>
              </a:lnSpc>
              <a:spcBef>
                <a:spcPts val="0"/>
              </a:spcBef>
              <a:spcAft>
                <a:spcPts val="0"/>
              </a:spcAft>
              <a:buNone/>
            </a:pPr>
            <a:r>
              <a:t/>
            </a:r>
            <a:endParaRPr b="1" sz="5736">
              <a:solidFill>
                <a:schemeClr val="dk2"/>
              </a:solidFill>
              <a:latin typeface="Arial"/>
              <a:ea typeface="Arial"/>
              <a:cs typeface="Arial"/>
              <a:sym typeface="Arial"/>
            </a:endParaRPr>
          </a:p>
          <a:p>
            <a:pPr indent="0" lvl="0" marL="457200" rtl="0" algn="l">
              <a:lnSpc>
                <a:spcPct val="150000"/>
              </a:lnSpc>
              <a:spcBef>
                <a:spcPts val="0"/>
              </a:spcBef>
              <a:spcAft>
                <a:spcPts val="0"/>
              </a:spcAft>
              <a:buNone/>
            </a:pPr>
            <a:r>
              <a:t/>
            </a:r>
            <a:endParaRPr b="1" sz="5736">
              <a:solidFill>
                <a:schemeClr val="dk2"/>
              </a:solidFill>
              <a:latin typeface="Arial"/>
              <a:ea typeface="Arial"/>
              <a:cs typeface="Arial"/>
              <a:sym typeface="Arial"/>
            </a:endParaRPr>
          </a:p>
          <a:p>
            <a:pPr indent="0" lvl="0" marL="0" rtl="0" algn="l">
              <a:lnSpc>
                <a:spcPct val="150000"/>
              </a:lnSpc>
              <a:spcBef>
                <a:spcPts val="0"/>
              </a:spcBef>
              <a:spcAft>
                <a:spcPts val="0"/>
              </a:spcAft>
              <a:buNone/>
            </a:pPr>
            <a:r>
              <a:rPr b="1" lang="en-GB" sz="5736">
                <a:solidFill>
                  <a:schemeClr val="dk2"/>
                </a:solidFill>
                <a:latin typeface="Arial"/>
                <a:ea typeface="Arial"/>
                <a:cs typeface="Arial"/>
                <a:sym typeface="Arial"/>
              </a:rPr>
              <a:t>Mentor</a:t>
            </a:r>
            <a:endParaRPr b="1" sz="5736">
              <a:solidFill>
                <a:schemeClr val="dk2"/>
              </a:solidFill>
              <a:latin typeface="Arial"/>
              <a:ea typeface="Arial"/>
              <a:cs typeface="Arial"/>
              <a:sym typeface="Arial"/>
            </a:endParaRPr>
          </a:p>
          <a:p>
            <a:pPr indent="-319665" lvl="0" marL="457200" rtl="0" algn="l">
              <a:lnSpc>
                <a:spcPct val="150000"/>
              </a:lnSpc>
              <a:spcBef>
                <a:spcPts val="0"/>
              </a:spcBef>
              <a:spcAft>
                <a:spcPts val="0"/>
              </a:spcAft>
              <a:buClr>
                <a:schemeClr val="dk2"/>
              </a:buClr>
              <a:buSzPct val="100000"/>
              <a:buFont typeface="Arial"/>
              <a:buChar char="●"/>
            </a:pPr>
            <a:r>
              <a:rPr b="1" lang="en-GB" sz="5736">
                <a:solidFill>
                  <a:schemeClr val="dk2"/>
                </a:solidFill>
                <a:latin typeface="Arial"/>
                <a:ea typeface="Arial"/>
                <a:cs typeface="Arial"/>
                <a:sym typeface="Arial"/>
              </a:rPr>
              <a:t>Gabriel Campero Durand</a:t>
            </a:r>
            <a:endParaRPr b="1" sz="5736">
              <a:solidFill>
                <a:schemeClr val="dk2"/>
              </a:solidFill>
              <a:latin typeface="Arial"/>
              <a:ea typeface="Arial"/>
              <a:cs typeface="Arial"/>
              <a:sym typeface="Arial"/>
            </a:endParaRPr>
          </a:p>
          <a:p>
            <a:pPr indent="0" lvl="0" marL="0" rtl="0" algn="l">
              <a:spcBef>
                <a:spcPts val="0"/>
              </a:spcBef>
              <a:spcAft>
                <a:spcPts val="0"/>
              </a:spcAft>
              <a:buNone/>
            </a:pPr>
            <a:r>
              <a:t/>
            </a:r>
            <a:endParaRPr b="1" sz="1400">
              <a:solidFill>
                <a:schemeClr val="dk2"/>
              </a:solidFill>
            </a:endParaRPr>
          </a:p>
        </p:txBody>
      </p:sp>
      <p:pic>
        <p:nvPicPr>
          <p:cNvPr id="136" name="Google Shape;136;p18"/>
          <p:cNvPicPr preferRelativeResize="0"/>
          <p:nvPr/>
        </p:nvPicPr>
        <p:blipFill>
          <a:blip r:embed="rId3">
            <a:alphaModFix/>
          </a:blip>
          <a:stretch>
            <a:fillRect/>
          </a:stretch>
        </p:blipFill>
        <p:spPr>
          <a:xfrm>
            <a:off x="6253175" y="19050"/>
            <a:ext cx="2805825" cy="49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99" name="Google Shape;199;p27"/>
          <p:cNvPicPr preferRelativeResize="0"/>
          <p:nvPr/>
        </p:nvPicPr>
        <p:blipFill>
          <a:blip r:embed="rId3">
            <a:alphaModFix/>
          </a:blip>
          <a:stretch>
            <a:fillRect/>
          </a:stretch>
        </p:blipFill>
        <p:spPr>
          <a:xfrm>
            <a:off x="152400" y="580100"/>
            <a:ext cx="8839199" cy="2343575"/>
          </a:xfrm>
          <a:prstGeom prst="rect">
            <a:avLst/>
          </a:prstGeom>
          <a:noFill/>
          <a:ln>
            <a:noFill/>
          </a:ln>
        </p:spPr>
      </p:pic>
      <p:sp>
        <p:nvSpPr>
          <p:cNvPr id="200" name="Google Shape;200;p27"/>
          <p:cNvSpPr txBox="1"/>
          <p:nvPr/>
        </p:nvSpPr>
        <p:spPr>
          <a:xfrm>
            <a:off x="1028700" y="3194375"/>
            <a:ext cx="74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01" name="Google Shape;201;p27"/>
          <p:cNvSpPr txBox="1"/>
          <p:nvPr/>
        </p:nvSpPr>
        <p:spPr>
          <a:xfrm>
            <a:off x="510500" y="3074675"/>
            <a:ext cx="8431500" cy="1046700"/>
          </a:xfrm>
          <a:prstGeom prst="rect">
            <a:avLst/>
          </a:prstGeom>
          <a:solidFill>
            <a:srgbClr val="999999"/>
          </a:solid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a:highlight>
                  <a:srgbClr val="999999"/>
                </a:highlight>
              </a:rPr>
              <a:t>Figure 2: MDP structure of Placeto’s device placement task. </a:t>
            </a:r>
            <a:endParaRPr b="1">
              <a:highlight>
                <a:srgbClr val="999999"/>
              </a:highlight>
            </a:endParaRPr>
          </a:p>
          <a:p>
            <a:pPr indent="0" lvl="0" marL="0" rtl="0" algn="just">
              <a:lnSpc>
                <a:spcPct val="150000"/>
              </a:lnSpc>
              <a:spcBef>
                <a:spcPts val="0"/>
              </a:spcBef>
              <a:spcAft>
                <a:spcPts val="0"/>
              </a:spcAft>
              <a:buNone/>
            </a:pPr>
            <a:r>
              <a:rPr b="1" lang="en-GB">
                <a:highlight>
                  <a:srgbClr val="999999"/>
                </a:highlight>
              </a:rPr>
              <a:t>At each step, Placeto updates a placement for a node (shaded) in the computational graph. </a:t>
            </a:r>
            <a:endParaRPr b="1">
              <a:highlight>
                <a:srgbClr val="999999"/>
              </a:highlight>
            </a:endParaRPr>
          </a:p>
          <a:p>
            <a:pPr indent="0" lvl="0" marL="0" rtl="0" algn="just">
              <a:lnSpc>
                <a:spcPct val="150000"/>
              </a:lnSpc>
              <a:spcBef>
                <a:spcPts val="0"/>
              </a:spcBef>
              <a:spcAft>
                <a:spcPts val="0"/>
              </a:spcAft>
              <a:buNone/>
            </a:pPr>
            <a:r>
              <a:rPr b="1" lang="en-GB">
                <a:highlight>
                  <a:srgbClr val="999999"/>
                </a:highlight>
              </a:rPr>
              <a:t>These incremental improvements amount to the final placement at end of an MDP episode. [3] </a:t>
            </a:r>
            <a:endParaRPr b="1">
              <a:highlight>
                <a:srgbClr val="999999"/>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7" name="Google Shape;207;p28"/>
          <p:cNvSpPr txBox="1"/>
          <p:nvPr/>
        </p:nvSpPr>
        <p:spPr>
          <a:xfrm>
            <a:off x="603300" y="827600"/>
            <a:ext cx="68916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Customised Graph Embedding</a:t>
            </a:r>
            <a:endParaRPr b="1"/>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AutoNum type="arabicPeriod"/>
            </a:pPr>
            <a:r>
              <a:rPr lang="en-GB"/>
              <a:t>Computing pre-group attributes.</a:t>
            </a:r>
            <a:endParaRPr/>
          </a:p>
          <a:p>
            <a:pPr indent="-317500" lvl="0" marL="457200" rtl="0" algn="l">
              <a:lnSpc>
                <a:spcPct val="150000"/>
              </a:lnSpc>
              <a:spcBef>
                <a:spcPts val="0"/>
              </a:spcBef>
              <a:spcAft>
                <a:spcPts val="0"/>
              </a:spcAft>
              <a:buSzPts val="1400"/>
              <a:buAutoNum type="arabicPeriod"/>
            </a:pPr>
            <a:r>
              <a:rPr lang="en-GB"/>
              <a:t>Local neighborhood summarization.</a:t>
            </a:r>
            <a:endParaRPr/>
          </a:p>
          <a:p>
            <a:pPr indent="-317500" lvl="0" marL="457200" rtl="0" algn="l">
              <a:lnSpc>
                <a:spcPct val="150000"/>
              </a:lnSpc>
              <a:spcBef>
                <a:spcPts val="0"/>
              </a:spcBef>
              <a:spcAft>
                <a:spcPts val="0"/>
              </a:spcAft>
              <a:buSzPts val="1400"/>
              <a:buAutoNum type="arabicPeriod"/>
            </a:pPr>
            <a:r>
              <a:rPr lang="en-GB"/>
              <a:t>Pooling Summaries. [3]</a:t>
            </a:r>
            <a:endParaRPr/>
          </a:p>
        </p:txBody>
      </p:sp>
      <p:pic>
        <p:nvPicPr>
          <p:cNvPr id="208" name="Google Shape;208;p28"/>
          <p:cNvPicPr preferRelativeResize="0"/>
          <p:nvPr/>
        </p:nvPicPr>
        <p:blipFill>
          <a:blip r:embed="rId3">
            <a:alphaModFix/>
          </a:blip>
          <a:stretch>
            <a:fillRect/>
          </a:stretch>
        </p:blipFill>
        <p:spPr>
          <a:xfrm>
            <a:off x="214275" y="2470925"/>
            <a:ext cx="8506701" cy="1906850"/>
          </a:xfrm>
          <a:prstGeom prst="rect">
            <a:avLst/>
          </a:prstGeom>
          <a:noFill/>
          <a:ln>
            <a:noFill/>
          </a:ln>
        </p:spPr>
      </p:pic>
      <p:sp>
        <p:nvSpPr>
          <p:cNvPr id="209" name="Google Shape;209;p28"/>
          <p:cNvSpPr txBox="1"/>
          <p:nvPr/>
        </p:nvSpPr>
        <p:spPr>
          <a:xfrm>
            <a:off x="214275" y="4377775"/>
            <a:ext cx="8452200" cy="723300"/>
          </a:xfrm>
          <a:prstGeom prst="rect">
            <a:avLst/>
          </a:prstGeom>
          <a:solidFill>
            <a:srgbClr val="999999"/>
          </a:solid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highlight>
                  <a:srgbClr val="999999"/>
                </a:highlight>
              </a:rPr>
              <a:t>Figure 3: Placeto’s Graph embedding approach. It maps raw features </a:t>
            </a:r>
            <a:r>
              <a:rPr b="1" lang="en-GB">
                <a:highlight>
                  <a:srgbClr val="999999"/>
                </a:highlight>
              </a:rPr>
              <a:t>associated</a:t>
            </a:r>
            <a:r>
              <a:rPr b="1" lang="en-GB">
                <a:highlight>
                  <a:srgbClr val="999999"/>
                </a:highlight>
              </a:rPr>
              <a:t> with each op group to the device placement action. [3]</a:t>
            </a:r>
            <a:endParaRPr b="1">
              <a:highlight>
                <a:srgbClr val="999999"/>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5" name="Google Shape;215;p29"/>
          <p:cNvSpPr txBox="1"/>
          <p:nvPr/>
        </p:nvSpPr>
        <p:spPr>
          <a:xfrm>
            <a:off x="1065100" y="1271800"/>
            <a:ext cx="23121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Dataset: [3]</a:t>
            </a:r>
            <a:endParaRPr b="1"/>
          </a:p>
          <a:p>
            <a:pPr indent="-317500" lvl="0" marL="457200" rtl="0" algn="l">
              <a:lnSpc>
                <a:spcPct val="150000"/>
              </a:lnSpc>
              <a:spcBef>
                <a:spcPts val="0"/>
              </a:spcBef>
              <a:spcAft>
                <a:spcPts val="0"/>
              </a:spcAft>
              <a:buSzPts val="1400"/>
              <a:buAutoNum type="arabicPeriod"/>
            </a:pPr>
            <a:r>
              <a:rPr lang="en-GB"/>
              <a:t>Inception_V3</a:t>
            </a:r>
            <a:endParaRPr/>
          </a:p>
          <a:p>
            <a:pPr indent="-317500" lvl="0" marL="457200" rtl="0" algn="l">
              <a:lnSpc>
                <a:spcPct val="150000"/>
              </a:lnSpc>
              <a:spcBef>
                <a:spcPts val="0"/>
              </a:spcBef>
              <a:spcAft>
                <a:spcPts val="0"/>
              </a:spcAft>
              <a:buSzPts val="1400"/>
              <a:buAutoNum type="arabicPeriod"/>
            </a:pPr>
            <a:r>
              <a:rPr lang="en-GB"/>
              <a:t>NMT</a:t>
            </a:r>
            <a:endParaRPr/>
          </a:p>
          <a:p>
            <a:pPr indent="-317500" lvl="0" marL="457200" rtl="0" algn="l">
              <a:lnSpc>
                <a:spcPct val="150000"/>
              </a:lnSpc>
              <a:spcBef>
                <a:spcPts val="0"/>
              </a:spcBef>
              <a:spcAft>
                <a:spcPts val="0"/>
              </a:spcAft>
              <a:buSzPts val="1400"/>
              <a:buAutoNum type="arabicPeriod"/>
            </a:pPr>
            <a:r>
              <a:rPr lang="en-GB"/>
              <a:t>NANNet</a:t>
            </a:r>
            <a:endParaRPr/>
          </a:p>
        </p:txBody>
      </p:sp>
      <p:sp>
        <p:nvSpPr>
          <p:cNvPr id="216" name="Google Shape;216;p29"/>
          <p:cNvSpPr txBox="1"/>
          <p:nvPr/>
        </p:nvSpPr>
        <p:spPr>
          <a:xfrm>
            <a:off x="3636825" y="1164100"/>
            <a:ext cx="2476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Baselines: [3]</a:t>
            </a:r>
            <a:endParaRPr b="1"/>
          </a:p>
          <a:p>
            <a:pPr indent="-317500" lvl="0" marL="457200" rtl="0" algn="l">
              <a:lnSpc>
                <a:spcPct val="150000"/>
              </a:lnSpc>
              <a:spcBef>
                <a:spcPts val="0"/>
              </a:spcBef>
              <a:spcAft>
                <a:spcPts val="0"/>
              </a:spcAft>
              <a:buSzPts val="1400"/>
              <a:buAutoNum type="arabicPeriod"/>
            </a:pPr>
            <a:r>
              <a:rPr lang="en-GB"/>
              <a:t>Single GPU</a:t>
            </a:r>
            <a:endParaRPr/>
          </a:p>
          <a:p>
            <a:pPr indent="-317500" lvl="0" marL="457200" rtl="0" algn="l">
              <a:lnSpc>
                <a:spcPct val="150000"/>
              </a:lnSpc>
              <a:spcBef>
                <a:spcPts val="0"/>
              </a:spcBef>
              <a:spcAft>
                <a:spcPts val="0"/>
              </a:spcAft>
              <a:buSzPts val="1400"/>
              <a:buAutoNum type="arabicPeriod"/>
            </a:pPr>
            <a:r>
              <a:rPr lang="en-GB"/>
              <a:t>Scotch</a:t>
            </a:r>
            <a:endParaRPr/>
          </a:p>
          <a:p>
            <a:pPr indent="-317500" lvl="0" marL="457200" rtl="0" algn="l">
              <a:lnSpc>
                <a:spcPct val="150000"/>
              </a:lnSpc>
              <a:spcBef>
                <a:spcPts val="0"/>
              </a:spcBef>
              <a:spcAft>
                <a:spcPts val="0"/>
              </a:spcAft>
              <a:buSzPts val="1400"/>
              <a:buAutoNum type="arabicPeriod"/>
            </a:pPr>
            <a:r>
              <a:rPr lang="en-GB"/>
              <a:t>Human Expert</a:t>
            </a:r>
            <a:endParaRPr/>
          </a:p>
          <a:p>
            <a:pPr indent="-317500" lvl="0" marL="457200" rtl="0" algn="l">
              <a:lnSpc>
                <a:spcPct val="150000"/>
              </a:lnSpc>
              <a:spcBef>
                <a:spcPts val="0"/>
              </a:spcBef>
              <a:spcAft>
                <a:spcPts val="0"/>
              </a:spcAft>
              <a:buSzPts val="1400"/>
              <a:buAutoNum type="arabicPeriod"/>
            </a:pPr>
            <a:r>
              <a:rPr lang="en-GB"/>
              <a:t>RNN-based approach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22" name="Google Shape;222;p30"/>
          <p:cNvSpPr txBox="1"/>
          <p:nvPr/>
        </p:nvSpPr>
        <p:spPr>
          <a:xfrm>
            <a:off x="799750" y="3259200"/>
            <a:ext cx="6563700" cy="723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Disadvantage of this </a:t>
            </a:r>
            <a:r>
              <a:rPr b="1" lang="en-GB"/>
              <a:t>method</a:t>
            </a:r>
            <a:r>
              <a:rPr lang="en-GB"/>
              <a:t>: 1) The </a:t>
            </a:r>
            <a:r>
              <a:rPr lang="en-GB"/>
              <a:t>intermediate</a:t>
            </a:r>
            <a:r>
              <a:rPr lang="en-GB"/>
              <a:t> reward is more expensive</a:t>
            </a:r>
            <a:endParaRPr/>
          </a:p>
          <a:p>
            <a:pPr indent="0" lvl="0" marL="0" rtl="0" algn="l">
              <a:lnSpc>
                <a:spcPct val="150000"/>
              </a:lnSpc>
              <a:spcBef>
                <a:spcPts val="0"/>
              </a:spcBef>
              <a:spcAft>
                <a:spcPts val="0"/>
              </a:spcAft>
              <a:buNone/>
            </a:pPr>
            <a:r>
              <a:rPr lang="en-GB"/>
              <a:t>  2) It is inefficient, as it performs one gradient update for each data sample </a:t>
            </a:r>
            <a:endParaRPr>
              <a:latin typeface="Lato"/>
              <a:ea typeface="Lato"/>
              <a:cs typeface="Lato"/>
              <a:sym typeface="Lato"/>
            </a:endParaRPr>
          </a:p>
        </p:txBody>
      </p:sp>
      <p:pic>
        <p:nvPicPr>
          <p:cNvPr id="223" name="Google Shape;223;p30"/>
          <p:cNvPicPr preferRelativeResize="0"/>
          <p:nvPr/>
        </p:nvPicPr>
        <p:blipFill>
          <a:blip r:embed="rId3">
            <a:alphaModFix/>
          </a:blip>
          <a:stretch>
            <a:fillRect/>
          </a:stretch>
        </p:blipFill>
        <p:spPr>
          <a:xfrm>
            <a:off x="152400" y="550849"/>
            <a:ext cx="8839199" cy="2302900"/>
          </a:xfrm>
          <a:prstGeom prst="rect">
            <a:avLst/>
          </a:prstGeom>
          <a:noFill/>
          <a:ln>
            <a:noFill/>
          </a:ln>
        </p:spPr>
      </p:pic>
      <p:sp>
        <p:nvSpPr>
          <p:cNvPr id="224" name="Google Shape;224;p30"/>
          <p:cNvSpPr txBox="1"/>
          <p:nvPr/>
        </p:nvSpPr>
        <p:spPr>
          <a:xfrm>
            <a:off x="502225" y="2805550"/>
            <a:ext cx="83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Tabel 2: </a:t>
            </a:r>
            <a:r>
              <a:rPr b="1" lang="en-GB"/>
              <a:t>Running</a:t>
            </a:r>
            <a:r>
              <a:rPr b="1" lang="en-GB"/>
              <a:t> times of placements found by Placeto compared with RNN-based approach [3]</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30" name="Google Shape;230;p31"/>
          <p:cNvSpPr txBox="1"/>
          <p:nvPr/>
        </p:nvSpPr>
        <p:spPr>
          <a:xfrm>
            <a:off x="502075" y="571500"/>
            <a:ext cx="80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Spotlight: Optimising Device Placement for Training Deep  Neural Networks</a:t>
            </a:r>
            <a:endParaRPr b="1"/>
          </a:p>
        </p:txBody>
      </p:sp>
      <p:sp>
        <p:nvSpPr>
          <p:cNvPr id="231" name="Google Shape;231;p31"/>
          <p:cNvSpPr txBox="1"/>
          <p:nvPr/>
        </p:nvSpPr>
        <p:spPr>
          <a:xfrm>
            <a:off x="502225" y="1275925"/>
            <a:ext cx="80097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Objective:  </a:t>
            </a:r>
            <a:r>
              <a:rPr lang="en-GB"/>
              <a:t>Training deep neural networks requires a lot of computation resources and it’s essential to use a mixture of GPU &amp; CPU devices.[4]</a:t>
            </a:r>
            <a:endParaRPr/>
          </a:p>
        </p:txBody>
      </p:sp>
      <p:sp>
        <p:nvSpPr>
          <p:cNvPr id="232" name="Google Shape;232;p31"/>
          <p:cNvSpPr txBox="1"/>
          <p:nvPr/>
        </p:nvSpPr>
        <p:spPr>
          <a:xfrm>
            <a:off x="502225" y="1999225"/>
            <a:ext cx="80097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a:t>Markov decision process </a:t>
            </a:r>
            <a:r>
              <a:rPr lang="en-GB"/>
              <a:t>with multiple stages, we are able to prove that Spotlight achieves a theoretical guarantee on performance improvements.</a:t>
            </a:r>
            <a:endParaRPr/>
          </a:p>
        </p:txBody>
      </p:sp>
      <p:sp>
        <p:nvSpPr>
          <p:cNvPr id="233" name="Google Shape;233;p31"/>
          <p:cNvSpPr txBox="1"/>
          <p:nvPr/>
        </p:nvSpPr>
        <p:spPr>
          <a:xfrm>
            <a:off x="490075" y="2676100"/>
            <a:ext cx="8034000" cy="20163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GB"/>
              <a:t>How to improve the policy gradient method (based on reinforcement learning) to solve the device placement, which is to specify how each operation in a neural network should be matched to each of the CPU and GPU devices?</a:t>
            </a:r>
            <a:endParaRPr/>
          </a:p>
          <a:p>
            <a:pPr indent="0" lvl="0" marL="0" rtl="0" algn="just">
              <a:lnSpc>
                <a:spcPct val="150000"/>
              </a:lnSpc>
              <a:spcBef>
                <a:spcPts val="0"/>
              </a:spcBef>
              <a:spcAft>
                <a:spcPts val="0"/>
              </a:spcAft>
              <a:buNone/>
            </a:pPr>
            <a:r>
              <a:rPr lang="en-GB"/>
              <a:t>The standard policy gradient method is known to be inefficient, as it performs one gradient update for each data sample, which results in high training costs due to long time taken to find a placement.[4]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39" name="Google Shape;239;p32"/>
          <p:cNvPicPr preferRelativeResize="0"/>
          <p:nvPr/>
        </p:nvPicPr>
        <p:blipFill rotWithShape="1">
          <a:blip r:embed="rId3">
            <a:alphaModFix/>
          </a:blip>
          <a:srcRect b="0" l="0" r="0" t="0"/>
          <a:stretch/>
        </p:blipFill>
        <p:spPr>
          <a:xfrm>
            <a:off x="705713" y="678875"/>
            <a:ext cx="7732575" cy="3568000"/>
          </a:xfrm>
          <a:prstGeom prst="rect">
            <a:avLst/>
          </a:prstGeom>
          <a:noFill/>
          <a:ln>
            <a:noFill/>
          </a:ln>
        </p:spPr>
      </p:pic>
      <p:sp>
        <p:nvSpPr>
          <p:cNvPr id="240" name="Google Shape;240;p32"/>
          <p:cNvSpPr txBox="1"/>
          <p:nvPr/>
        </p:nvSpPr>
        <p:spPr>
          <a:xfrm>
            <a:off x="2176650" y="4308175"/>
            <a:ext cx="4790700" cy="400200"/>
          </a:xfrm>
          <a:prstGeom prst="rect">
            <a:avLst/>
          </a:prstGeom>
          <a:solidFill>
            <a:srgbClr val="999999"/>
          </a:solid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t>Figure 4. The state tree of a device placement MDP. [4]</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46" name="Google Shape;246;p33"/>
          <p:cNvSpPr txBox="1"/>
          <p:nvPr/>
        </p:nvSpPr>
        <p:spPr>
          <a:xfrm>
            <a:off x="1004400" y="4478525"/>
            <a:ext cx="7135200" cy="400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t>Disadvantage: </a:t>
            </a:r>
            <a:r>
              <a:rPr lang="en-GB"/>
              <a:t>high training cost due to long time taken to find a placement.</a:t>
            </a:r>
            <a:endParaRPr/>
          </a:p>
        </p:txBody>
      </p:sp>
      <p:sp>
        <p:nvSpPr>
          <p:cNvPr id="247" name="Google Shape;247;p33"/>
          <p:cNvSpPr txBox="1"/>
          <p:nvPr/>
        </p:nvSpPr>
        <p:spPr>
          <a:xfrm>
            <a:off x="1020725" y="2740613"/>
            <a:ext cx="7550700" cy="16932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a:t>Conclusion:</a:t>
            </a:r>
            <a:r>
              <a:rPr lang="en-GB"/>
              <a:t> </a:t>
            </a:r>
            <a:r>
              <a:rPr lang="en-GB"/>
              <a:t>Spotlight in the TensorFlow CIFAR10 image classification benchmark, and deployed it on 10 CPU and GPU nodes in the Google Cloud platform. Spotlight takes only 9 hours on five worker machines to find even better placements than (Mirhoseini et al., 2017), and the training time using the placement found by Spotlight is 60.9% of that obtained from (Mirhoseini et al., 2017). [4]</a:t>
            </a:r>
            <a:endParaRPr/>
          </a:p>
        </p:txBody>
      </p:sp>
      <p:pic>
        <p:nvPicPr>
          <p:cNvPr id="248" name="Google Shape;248;p33"/>
          <p:cNvPicPr preferRelativeResize="0"/>
          <p:nvPr/>
        </p:nvPicPr>
        <p:blipFill>
          <a:blip r:embed="rId3">
            <a:alphaModFix/>
          </a:blip>
          <a:stretch>
            <a:fillRect/>
          </a:stretch>
        </p:blipFill>
        <p:spPr>
          <a:xfrm>
            <a:off x="686075" y="523675"/>
            <a:ext cx="8058150" cy="1487600"/>
          </a:xfrm>
          <a:prstGeom prst="rect">
            <a:avLst/>
          </a:prstGeom>
          <a:noFill/>
          <a:ln>
            <a:noFill/>
          </a:ln>
        </p:spPr>
      </p:pic>
      <p:sp>
        <p:nvSpPr>
          <p:cNvPr id="249" name="Google Shape;249;p33"/>
          <p:cNvSpPr txBox="1"/>
          <p:nvPr/>
        </p:nvSpPr>
        <p:spPr>
          <a:xfrm>
            <a:off x="847925" y="1972600"/>
            <a:ext cx="78963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a:t>Table 3. Per-step training time (in seconds) of placements given by the baselines for the </a:t>
            </a:r>
            <a:r>
              <a:rPr b="1" lang="en-GB"/>
              <a:t>e</a:t>
            </a:r>
            <a:r>
              <a:rPr b="1" lang="en-GB"/>
              <a:t>nvironment with 4 GPUs. Experts place each LSTM layer on one GPU. [4]</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55" name="Google Shape;255;p34"/>
          <p:cNvSpPr txBox="1"/>
          <p:nvPr/>
        </p:nvSpPr>
        <p:spPr>
          <a:xfrm>
            <a:off x="247475" y="737925"/>
            <a:ext cx="6382200" cy="36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Clr>
                <a:srgbClr val="262626"/>
              </a:buClr>
              <a:buSzPts val="6000"/>
              <a:buFont typeface="Calibri"/>
              <a:buNone/>
            </a:pPr>
            <a:r>
              <a:rPr b="1" lang="en-GB">
                <a:solidFill>
                  <a:srgbClr val="262626"/>
                </a:solidFill>
              </a:rPr>
              <a:t>Device Placement Optimization with Reinforcement Learning[6]</a:t>
            </a:r>
            <a:endParaRPr b="1"/>
          </a:p>
        </p:txBody>
      </p:sp>
      <p:sp>
        <p:nvSpPr>
          <p:cNvPr id="256" name="Google Shape;256;p34"/>
          <p:cNvSpPr txBox="1"/>
          <p:nvPr/>
        </p:nvSpPr>
        <p:spPr>
          <a:xfrm>
            <a:off x="537375" y="1279900"/>
            <a:ext cx="8306400" cy="29400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1A1A1A"/>
              </a:buClr>
              <a:buSzPts val="1400"/>
              <a:buChar char="●"/>
            </a:pPr>
            <a:r>
              <a:rPr lang="en-GB">
                <a:solidFill>
                  <a:srgbClr val="1A1A1A"/>
                </a:solidFill>
              </a:rPr>
              <a:t>Usually placing of parts of neural model is done by human experts based on simple heuristics and intuitions.</a:t>
            </a:r>
            <a:endParaRPr>
              <a:solidFill>
                <a:srgbClr val="1A1A1A"/>
              </a:solidFill>
            </a:endParaRPr>
          </a:p>
          <a:p>
            <a:pPr indent="-317500" lvl="0" marL="457200" rtl="0" algn="just">
              <a:lnSpc>
                <a:spcPct val="150000"/>
              </a:lnSpc>
              <a:spcBef>
                <a:spcPts val="0"/>
              </a:spcBef>
              <a:spcAft>
                <a:spcPts val="0"/>
              </a:spcAft>
              <a:buClr>
                <a:srgbClr val="1A1A1A"/>
              </a:buClr>
              <a:buSzPts val="1400"/>
              <a:buChar char="●"/>
            </a:pPr>
            <a:r>
              <a:rPr lang="en-GB">
                <a:solidFill>
                  <a:srgbClr val="1A1A1A"/>
                </a:solidFill>
              </a:rPr>
              <a:t>Method which learn to optimize device placement for TensorFlow computational graph.</a:t>
            </a:r>
            <a:endParaRPr>
              <a:solidFill>
                <a:srgbClr val="1A1A1A"/>
              </a:solidFill>
            </a:endParaRPr>
          </a:p>
          <a:p>
            <a:pPr indent="-317500" lvl="0" marL="457200" rtl="0" algn="just">
              <a:lnSpc>
                <a:spcPct val="150000"/>
              </a:lnSpc>
              <a:spcBef>
                <a:spcPts val="1400"/>
              </a:spcBef>
              <a:spcAft>
                <a:spcPts val="0"/>
              </a:spcAft>
              <a:buClr>
                <a:srgbClr val="1A1A1A"/>
              </a:buClr>
              <a:buSzPts val="1400"/>
              <a:buChar char="●"/>
            </a:pPr>
            <a:r>
              <a:rPr lang="en-GB">
                <a:solidFill>
                  <a:srgbClr val="1A1A1A"/>
                </a:solidFill>
              </a:rPr>
              <a:t>Sequence to sequence model to predict which operations in a tensorflow graph should run on which of the  available devices.</a:t>
            </a:r>
            <a:endParaRPr>
              <a:solidFill>
                <a:srgbClr val="1A1A1A"/>
              </a:solidFill>
            </a:endParaRPr>
          </a:p>
          <a:p>
            <a:pPr indent="-317500" lvl="0" marL="457200" rtl="0" algn="just">
              <a:lnSpc>
                <a:spcPct val="150000"/>
              </a:lnSpc>
              <a:spcBef>
                <a:spcPts val="1400"/>
              </a:spcBef>
              <a:spcAft>
                <a:spcPts val="0"/>
              </a:spcAft>
              <a:buClr>
                <a:srgbClr val="1A1A1A"/>
              </a:buClr>
              <a:buSzPts val="1400"/>
              <a:buChar char="●"/>
            </a:pPr>
            <a:r>
              <a:rPr lang="en-GB">
                <a:solidFill>
                  <a:srgbClr val="1A1A1A"/>
                </a:solidFill>
              </a:rPr>
              <a:t>Execution time as reward signal to optimize the parameter of the model.</a:t>
            </a:r>
            <a:endParaRPr>
              <a:solidFill>
                <a:srgbClr val="1A1A1A"/>
              </a:solidFill>
            </a:endParaRPr>
          </a:p>
          <a:p>
            <a:pPr indent="0" lvl="0" marL="457200" rtl="0" algn="l">
              <a:lnSpc>
                <a:spcPct val="90000"/>
              </a:lnSpc>
              <a:spcBef>
                <a:spcPts val="1400"/>
              </a:spcBef>
              <a:spcAft>
                <a:spcPts val="0"/>
              </a:spcAft>
              <a:buNone/>
            </a:pPr>
            <a:r>
              <a:t/>
            </a:r>
            <a:endParaRPr sz="2000">
              <a:solidFill>
                <a:srgbClr val="3F3F3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62" name="Google Shape;262;p35"/>
          <p:cNvSpPr txBox="1"/>
          <p:nvPr/>
        </p:nvSpPr>
        <p:spPr>
          <a:xfrm>
            <a:off x="383875" y="675550"/>
            <a:ext cx="7345200" cy="367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Clr>
                <a:srgbClr val="3F3F3F"/>
              </a:buClr>
              <a:buSzPts val="3600"/>
              <a:buFont typeface="Calibri"/>
              <a:buNone/>
            </a:pPr>
            <a:r>
              <a:rPr b="1" lang="en-GB">
                <a:solidFill>
                  <a:srgbClr val="3F3F3F"/>
                </a:solidFill>
              </a:rPr>
              <a:t>An overview of the RL based device placement model.</a:t>
            </a:r>
            <a:endParaRPr b="1"/>
          </a:p>
        </p:txBody>
      </p:sp>
      <p:sp>
        <p:nvSpPr>
          <p:cNvPr id="263" name="Google Shape;263;p35"/>
          <p:cNvSpPr txBox="1"/>
          <p:nvPr/>
        </p:nvSpPr>
        <p:spPr>
          <a:xfrm>
            <a:off x="0" y="2932575"/>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4" name="Google Shape;264;p35"/>
          <p:cNvPicPr preferRelativeResize="0"/>
          <p:nvPr/>
        </p:nvPicPr>
        <p:blipFill rotWithShape="1">
          <a:blip r:embed="rId3">
            <a:alphaModFix/>
          </a:blip>
          <a:srcRect b="0" l="0" r="0" t="0"/>
          <a:stretch/>
        </p:blipFill>
        <p:spPr>
          <a:xfrm>
            <a:off x="829075" y="1424825"/>
            <a:ext cx="7001326" cy="2702300"/>
          </a:xfrm>
          <a:prstGeom prst="rect">
            <a:avLst/>
          </a:prstGeom>
          <a:noFill/>
          <a:ln>
            <a:noFill/>
          </a:ln>
        </p:spPr>
      </p:pic>
      <p:sp>
        <p:nvSpPr>
          <p:cNvPr id="265" name="Google Shape;265;p35"/>
          <p:cNvSpPr txBox="1"/>
          <p:nvPr/>
        </p:nvSpPr>
        <p:spPr>
          <a:xfrm>
            <a:off x="829075" y="4127125"/>
            <a:ext cx="7345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Figure 5. An overview of the RL based device placement model.[6]</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1" name="Google Shape;271;p36"/>
          <p:cNvSpPr txBox="1"/>
          <p:nvPr/>
        </p:nvSpPr>
        <p:spPr>
          <a:xfrm>
            <a:off x="153525" y="614150"/>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Method[6]</a:t>
            </a:r>
            <a:endParaRPr b="1"/>
          </a:p>
        </p:txBody>
      </p:sp>
      <p:pic>
        <p:nvPicPr>
          <p:cNvPr id="272" name="Google Shape;272;p36"/>
          <p:cNvPicPr preferRelativeResize="0"/>
          <p:nvPr/>
        </p:nvPicPr>
        <p:blipFill rotWithShape="1">
          <a:blip r:embed="rId3">
            <a:alphaModFix/>
          </a:blip>
          <a:srcRect b="0" l="0" r="0" t="0"/>
          <a:stretch/>
        </p:blipFill>
        <p:spPr>
          <a:xfrm>
            <a:off x="232050" y="1300925"/>
            <a:ext cx="8654400" cy="335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nvSpPr>
        <p:spPr>
          <a:xfrm>
            <a:off x="649700" y="1283950"/>
            <a:ext cx="46872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Agenda</a:t>
            </a:r>
            <a:endParaRPr b="1"/>
          </a:p>
          <a:p>
            <a:pPr indent="-317500" lvl="0" marL="457200" rtl="0" algn="l">
              <a:lnSpc>
                <a:spcPct val="150000"/>
              </a:lnSpc>
              <a:spcBef>
                <a:spcPts val="0"/>
              </a:spcBef>
              <a:spcAft>
                <a:spcPts val="0"/>
              </a:spcAft>
              <a:buSzPts val="1400"/>
              <a:buChar char="●"/>
            </a:pPr>
            <a:r>
              <a:rPr lang="en-GB"/>
              <a:t>Device Placement</a:t>
            </a:r>
            <a:endParaRPr/>
          </a:p>
          <a:p>
            <a:pPr indent="-317500" lvl="0" marL="457200" rtl="0" algn="l">
              <a:lnSpc>
                <a:spcPct val="150000"/>
              </a:lnSpc>
              <a:spcBef>
                <a:spcPts val="0"/>
              </a:spcBef>
              <a:spcAft>
                <a:spcPts val="0"/>
              </a:spcAft>
              <a:buSzPts val="1400"/>
              <a:buChar char="●"/>
            </a:pPr>
            <a:r>
              <a:rPr lang="en-GB"/>
              <a:t>Review</a:t>
            </a:r>
            <a:endParaRPr/>
          </a:p>
          <a:p>
            <a:pPr indent="-317500" lvl="1" marL="914400" rtl="0" algn="l">
              <a:lnSpc>
                <a:spcPct val="150000"/>
              </a:lnSpc>
              <a:spcBef>
                <a:spcPts val="0"/>
              </a:spcBef>
              <a:spcAft>
                <a:spcPts val="0"/>
              </a:spcAft>
              <a:buSzPts val="1400"/>
              <a:buFont typeface="Lato"/>
              <a:buChar char="○"/>
            </a:pPr>
            <a:r>
              <a:rPr lang="en-GB"/>
              <a:t>Papers: </a:t>
            </a:r>
            <a:r>
              <a:rPr lang="en-GB"/>
              <a:t>Hierarchical</a:t>
            </a:r>
            <a:r>
              <a:rPr b="1" lang="en-GB"/>
              <a:t>,</a:t>
            </a:r>
            <a:r>
              <a:rPr lang="en-GB"/>
              <a:t> Placeto, Spotlight </a:t>
            </a:r>
            <a:endParaRPr/>
          </a:p>
        </p:txBody>
      </p:sp>
      <p:sp>
        <p:nvSpPr>
          <p:cNvPr id="142" name="Google Shape;142;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8" name="Google Shape;278;p37"/>
          <p:cNvSpPr txBox="1"/>
          <p:nvPr/>
        </p:nvSpPr>
        <p:spPr>
          <a:xfrm>
            <a:off x="614150" y="736975"/>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Model</a:t>
            </a:r>
            <a:endParaRPr b="1"/>
          </a:p>
        </p:txBody>
      </p:sp>
      <p:pic>
        <p:nvPicPr>
          <p:cNvPr id="279" name="Google Shape;279;p37"/>
          <p:cNvPicPr preferRelativeResize="0"/>
          <p:nvPr/>
        </p:nvPicPr>
        <p:blipFill>
          <a:blip r:embed="rId3">
            <a:alphaModFix/>
          </a:blip>
          <a:stretch>
            <a:fillRect/>
          </a:stretch>
        </p:blipFill>
        <p:spPr>
          <a:xfrm>
            <a:off x="152400" y="1289575"/>
            <a:ext cx="8839200" cy="2794525"/>
          </a:xfrm>
          <a:prstGeom prst="rect">
            <a:avLst/>
          </a:prstGeom>
          <a:noFill/>
          <a:ln>
            <a:noFill/>
          </a:ln>
        </p:spPr>
      </p:pic>
      <p:sp>
        <p:nvSpPr>
          <p:cNvPr id="280" name="Google Shape;280;p37"/>
          <p:cNvSpPr txBox="1"/>
          <p:nvPr/>
        </p:nvSpPr>
        <p:spPr>
          <a:xfrm>
            <a:off x="2438400" y="4282300"/>
            <a:ext cx="4576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Figure 6. Device placement model architecture.[6]</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86" name="Google Shape;286;p38"/>
          <p:cNvSpPr txBox="1"/>
          <p:nvPr/>
        </p:nvSpPr>
        <p:spPr>
          <a:xfrm>
            <a:off x="675575" y="736975"/>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Transferable Graph Optimizers for ML Compilers[1]</a:t>
            </a:r>
            <a:endParaRPr b="1"/>
          </a:p>
        </p:txBody>
      </p:sp>
      <p:sp>
        <p:nvSpPr>
          <p:cNvPr id="287" name="Google Shape;287;p38"/>
          <p:cNvSpPr txBox="1"/>
          <p:nvPr/>
        </p:nvSpPr>
        <p:spPr>
          <a:xfrm>
            <a:off x="580100" y="1264100"/>
            <a:ext cx="7956000" cy="33093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b="1" lang="en-GB"/>
              <a:t>Introduction.</a:t>
            </a:r>
            <a:endParaRPr b="1"/>
          </a:p>
          <a:p>
            <a:pPr indent="-317500" lvl="0" marL="457200" rtl="0" algn="just">
              <a:lnSpc>
                <a:spcPct val="150000"/>
              </a:lnSpc>
              <a:spcBef>
                <a:spcPts val="0"/>
              </a:spcBef>
              <a:spcAft>
                <a:spcPts val="0"/>
              </a:spcAft>
              <a:buSzPts val="1400"/>
              <a:buChar char="●"/>
            </a:pPr>
            <a:r>
              <a:rPr lang="en-GB"/>
              <a:t>In mapping a computational graph to machine code that executes on a collection of devices, ML compilers need to solve many optimization problems including graph rewriting, assignment of operations on devices, operation fusion, layout and tiling of tensors, and scheduling. ML compilers usually apply heuristics to solve these problems individually, which has </a:t>
            </a:r>
            <a:r>
              <a:rPr lang="en-GB"/>
              <a:t>limitations</a:t>
            </a:r>
            <a:endParaRPr/>
          </a:p>
          <a:p>
            <a:pPr indent="-317500" lvl="0" marL="457200" rtl="0" algn="just">
              <a:lnSpc>
                <a:spcPct val="150000"/>
              </a:lnSpc>
              <a:spcBef>
                <a:spcPts val="0"/>
              </a:spcBef>
              <a:spcAft>
                <a:spcPts val="0"/>
              </a:spcAft>
              <a:buSzPts val="1400"/>
              <a:buChar char="●"/>
            </a:pPr>
            <a:r>
              <a:rPr lang="en-GB"/>
              <a:t>Heuristics leads to sub-optimal solutions.</a:t>
            </a:r>
            <a:endParaRPr/>
          </a:p>
          <a:p>
            <a:pPr indent="-317500" lvl="0" marL="457200" rtl="0" algn="just">
              <a:lnSpc>
                <a:spcPct val="150000"/>
              </a:lnSpc>
              <a:spcBef>
                <a:spcPts val="0"/>
              </a:spcBef>
              <a:spcAft>
                <a:spcPts val="0"/>
              </a:spcAft>
              <a:buSzPts val="1400"/>
              <a:buChar char="●"/>
            </a:pPr>
            <a:r>
              <a:rPr lang="en-GB"/>
              <a:t>By solving these problems in isolation, the compiler misses out on opportunities for joint optimizations across tasks.</a:t>
            </a:r>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93" name="Google Shape;293;p39"/>
          <p:cNvSpPr txBox="1"/>
          <p:nvPr/>
        </p:nvSpPr>
        <p:spPr>
          <a:xfrm>
            <a:off x="227075" y="697975"/>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Tasks and Problem Formulation[1]</a:t>
            </a:r>
            <a:endParaRPr b="1"/>
          </a:p>
        </p:txBody>
      </p:sp>
      <p:sp>
        <p:nvSpPr>
          <p:cNvPr id="294" name="Google Shape;294;p39"/>
          <p:cNvSpPr txBox="1"/>
          <p:nvPr/>
        </p:nvSpPr>
        <p:spPr>
          <a:xfrm>
            <a:off x="108275" y="1098175"/>
            <a:ext cx="8917800" cy="3955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a:t>Device Placement</a:t>
            </a:r>
            <a:endParaRPr b="1"/>
          </a:p>
          <a:p>
            <a:pPr indent="0" lvl="0" marL="0" rtl="0" algn="just">
              <a:lnSpc>
                <a:spcPct val="150000"/>
              </a:lnSpc>
              <a:spcBef>
                <a:spcPts val="0"/>
              </a:spcBef>
              <a:spcAft>
                <a:spcPts val="0"/>
              </a:spcAft>
              <a:buNone/>
            </a:pPr>
            <a:r>
              <a:rPr lang="en-GB"/>
              <a:t>Given a computational graph, the goal of device placement is to learn a policy  π:</a:t>
            </a:r>
            <a:r>
              <a:rPr i="1" lang="en-GB"/>
              <a:t>G</a:t>
            </a:r>
            <a:r>
              <a:rPr lang="en-GB"/>
              <a:t> -&gt; </a:t>
            </a:r>
            <a:r>
              <a:rPr i="1" lang="en-GB"/>
              <a:t>D</a:t>
            </a:r>
            <a:r>
              <a:rPr lang="en-GB"/>
              <a:t> that assigns a device </a:t>
            </a:r>
            <a:r>
              <a:rPr i="1" lang="en-GB"/>
              <a:t>d</a:t>
            </a:r>
            <a:r>
              <a:rPr lang="en-GB"/>
              <a:t>∈</a:t>
            </a:r>
            <a:r>
              <a:rPr i="1" lang="en-GB"/>
              <a:t>D</a:t>
            </a:r>
            <a:r>
              <a:rPr lang="en-GB"/>
              <a:t> for all nodes in the given graph </a:t>
            </a:r>
            <a:r>
              <a:rPr i="1" lang="en-GB"/>
              <a:t>g</a:t>
            </a:r>
            <a:r>
              <a:rPr lang="en-GB"/>
              <a:t>∈</a:t>
            </a:r>
            <a:r>
              <a:rPr i="1" lang="en-GB"/>
              <a:t>G</a:t>
            </a:r>
            <a:r>
              <a:rPr lang="en-GB"/>
              <a:t>, to maximize a reward r</a:t>
            </a:r>
            <a:r>
              <a:rPr baseline="-25000" i="1" lang="en-GB"/>
              <a:t>g;d</a:t>
            </a:r>
            <a:r>
              <a:rPr lang="en-GB"/>
              <a:t> defined based on the run time.</a:t>
            </a:r>
            <a:endParaRPr b="1"/>
          </a:p>
          <a:p>
            <a:pPr indent="0" lvl="0" marL="0" rtl="0" algn="just">
              <a:lnSpc>
                <a:spcPct val="150000"/>
              </a:lnSpc>
              <a:spcBef>
                <a:spcPts val="0"/>
              </a:spcBef>
              <a:spcAft>
                <a:spcPts val="0"/>
              </a:spcAft>
              <a:buNone/>
            </a:pPr>
            <a:r>
              <a:rPr b="1" lang="en-GB"/>
              <a:t>Operation Scheduling</a:t>
            </a:r>
            <a:endParaRPr b="1"/>
          </a:p>
          <a:p>
            <a:pPr indent="0" lvl="0" marL="0" rtl="0" algn="just">
              <a:lnSpc>
                <a:spcPct val="150000"/>
              </a:lnSpc>
              <a:spcBef>
                <a:spcPts val="0"/>
              </a:spcBef>
              <a:spcAft>
                <a:spcPts val="0"/>
              </a:spcAft>
              <a:buNone/>
            </a:pPr>
            <a:r>
              <a:rPr lang="en-GB"/>
              <a:t>An op in a dataflow graph is ready to run when its incoming tensors are present in the device memory. A frequently used scheduling strategy is to maintain a ready queue of operations for each device and schedule operations in first-in-first-out order.</a:t>
            </a:r>
            <a:endParaRPr/>
          </a:p>
          <a:p>
            <a:pPr indent="0" lvl="0" marL="0" rtl="0" algn="just">
              <a:lnSpc>
                <a:spcPct val="150000"/>
              </a:lnSpc>
              <a:spcBef>
                <a:spcPts val="0"/>
              </a:spcBef>
              <a:spcAft>
                <a:spcPts val="0"/>
              </a:spcAft>
              <a:buNone/>
            </a:pPr>
            <a:r>
              <a:rPr b="1" lang="en-GB"/>
              <a:t>Generalization across graphs</a:t>
            </a:r>
            <a:r>
              <a:rPr lang="en-GB"/>
              <a:t> </a:t>
            </a:r>
            <a:endParaRPr/>
          </a:p>
          <a:p>
            <a:pPr indent="0" lvl="0" marL="0" rtl="0" algn="just">
              <a:lnSpc>
                <a:spcPct val="150000"/>
              </a:lnSpc>
              <a:spcBef>
                <a:spcPts val="0"/>
              </a:spcBef>
              <a:spcAft>
                <a:spcPts val="0"/>
              </a:spcAft>
              <a:buNone/>
            </a:pPr>
            <a:r>
              <a:rPr lang="en-GB"/>
              <a:t>The training objective for GO is to simultaneously reduce the expected run time of the optimization over multiple dataflow graphs.</a:t>
            </a:r>
            <a:endParaRPr/>
          </a:p>
          <a:p>
            <a:pPr indent="0" lvl="0" marL="0" rtl="0" algn="just">
              <a:lnSpc>
                <a:spcPct val="150000"/>
              </a:lnSpc>
              <a:spcBef>
                <a:spcPts val="0"/>
              </a:spcBef>
              <a:spcAft>
                <a:spcPts val="0"/>
              </a:spcAft>
              <a:buNone/>
            </a:pPr>
            <a:r>
              <a:rPr b="1" lang="en-GB"/>
              <a:t>Joint optimization across tasks</a:t>
            </a:r>
            <a:r>
              <a:rPr lang="en-GB"/>
              <a:t> </a:t>
            </a:r>
            <a:endParaRPr/>
          </a:p>
          <a:p>
            <a:pPr indent="0" lvl="0" marL="0" rtl="0" algn="just">
              <a:lnSpc>
                <a:spcPct val="150000"/>
              </a:lnSpc>
              <a:spcBef>
                <a:spcPts val="0"/>
              </a:spcBef>
              <a:spcAft>
                <a:spcPts val="0"/>
              </a:spcAft>
              <a:buNone/>
            </a:pPr>
            <a:r>
              <a:rPr lang="en-GB"/>
              <a:t>This method can be extended to handle multiple tasks jointly.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0" name="Google Shape;300;p40"/>
          <p:cNvSpPr txBox="1"/>
          <p:nvPr/>
        </p:nvSpPr>
        <p:spPr>
          <a:xfrm>
            <a:off x="76750" y="610225"/>
            <a:ext cx="8778000" cy="4203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a:t>Generalization with Parameter Superposition[1]</a:t>
            </a:r>
            <a:endParaRPr b="1"/>
          </a:p>
          <a:p>
            <a:pPr indent="0" lvl="0" marL="0" rtl="0" algn="just">
              <a:lnSpc>
                <a:spcPct val="150000"/>
              </a:lnSpc>
              <a:spcBef>
                <a:spcPts val="0"/>
              </a:spcBef>
              <a:spcAft>
                <a:spcPts val="0"/>
              </a:spcAft>
              <a:buNone/>
            </a:pPr>
            <a:r>
              <a:t/>
            </a:r>
            <a:endParaRPr b="1"/>
          </a:p>
          <a:p>
            <a:pPr indent="-317500" lvl="0" marL="457200" rtl="0" algn="just">
              <a:lnSpc>
                <a:spcPct val="150000"/>
              </a:lnSpc>
              <a:spcBef>
                <a:spcPts val="0"/>
              </a:spcBef>
              <a:spcAft>
                <a:spcPts val="0"/>
              </a:spcAft>
              <a:buSzPts val="1400"/>
              <a:buChar char="●"/>
            </a:pPr>
            <a:r>
              <a:rPr lang="en-GB"/>
              <a:t>One of the  goals discussed  is to ensure the generalizability of the the policy network over a wide variety of graphs from potentially different application domains (e.g. computer vision, language, and speech).Not only do these graphs vary in the number of operations from a few thousand to a million, but they also have drastically different network architectures</a:t>
            </a:r>
            <a:endParaRPr/>
          </a:p>
          <a:p>
            <a:pPr indent="0" lvl="0" marL="457200" rtl="0" algn="just">
              <a:lnSpc>
                <a:spcPct val="150000"/>
              </a:lnSpc>
              <a:spcBef>
                <a:spcPts val="0"/>
              </a:spcBef>
              <a:spcAft>
                <a:spcPts val="0"/>
              </a:spcAft>
              <a:buNone/>
            </a:pPr>
            <a:r>
              <a:t/>
            </a:r>
            <a:endParaRPr/>
          </a:p>
          <a:p>
            <a:pPr indent="-317500" lvl="0" marL="457200" rtl="0" algn="just">
              <a:lnSpc>
                <a:spcPct val="150000"/>
              </a:lnSpc>
              <a:spcBef>
                <a:spcPts val="0"/>
              </a:spcBef>
              <a:spcAft>
                <a:spcPts val="0"/>
              </a:spcAft>
              <a:buSzPts val="1400"/>
              <a:buChar char="●"/>
            </a:pPr>
            <a:r>
              <a:rPr lang="en-GB"/>
              <a:t>To overcome this limitation,  a feature modulation mechanism similar to parameter superposition is used . The idea is to re-weight network parameters by generating a feature modulation layer based on the input graph features , to mitigate the potentially undesirable interference among different input graphs.</a:t>
            </a:r>
            <a:endParaRPr/>
          </a:p>
          <a:p>
            <a:pPr indent="0" lvl="0" marL="45720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b="1">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6" name="Google Shape;306;p41"/>
          <p:cNvSpPr txBox="1"/>
          <p:nvPr/>
        </p:nvSpPr>
        <p:spPr>
          <a:xfrm>
            <a:off x="175100" y="533700"/>
            <a:ext cx="8067300" cy="330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a:t>Multi-task Policy[1]</a:t>
            </a:r>
            <a:endParaRPr b="1"/>
          </a:p>
          <a:p>
            <a:pPr indent="0" lvl="0" marL="0" rtl="0" algn="just">
              <a:lnSpc>
                <a:spcPct val="150000"/>
              </a:lnSpc>
              <a:spcBef>
                <a:spcPts val="0"/>
              </a:spcBef>
              <a:spcAft>
                <a:spcPts val="0"/>
              </a:spcAft>
              <a:buNone/>
            </a:pPr>
            <a:r>
              <a:rPr lang="en-GB"/>
              <a:t>We propose a recurrent attention policy network that not only applies a segment level recurrent attention to the graph representation spatially, but also generates recurrent actions for multiple tasks through residual connections and parameter sharing across multiple recurrent attention layers.</a:t>
            </a:r>
            <a:endParaRPr/>
          </a:p>
          <a:p>
            <a:pPr indent="0" lvl="0" marL="0" rtl="0" algn="just">
              <a:lnSpc>
                <a:spcPct val="150000"/>
              </a:lnSpc>
              <a:spcBef>
                <a:spcPts val="0"/>
              </a:spcBef>
              <a:spcAft>
                <a:spcPts val="0"/>
              </a:spcAft>
              <a:buNone/>
            </a:pPr>
            <a:r>
              <a:t/>
            </a:r>
            <a:endParaRPr/>
          </a:p>
          <a:p>
            <a:pPr indent="0" lvl="0" marL="0" rtl="0" algn="just">
              <a:lnSpc>
                <a:spcPct val="150000"/>
              </a:lnSpc>
              <a:spcBef>
                <a:spcPts val="0"/>
              </a:spcBef>
              <a:spcAft>
                <a:spcPts val="0"/>
              </a:spcAft>
              <a:buNone/>
            </a:pPr>
            <a:r>
              <a:rPr b="1" lang="en-GB"/>
              <a:t>Conclusion</a:t>
            </a:r>
            <a:endParaRPr b="1"/>
          </a:p>
          <a:p>
            <a:pPr indent="0" lvl="0" marL="0" rtl="0" algn="just">
              <a:lnSpc>
                <a:spcPct val="150000"/>
              </a:lnSpc>
              <a:spcBef>
                <a:spcPts val="0"/>
              </a:spcBef>
              <a:spcAft>
                <a:spcPts val="0"/>
              </a:spcAft>
              <a:buNone/>
            </a:pPr>
            <a:r>
              <a:rPr lang="en-GB"/>
              <a:t>In this paper, we present a generalized deep RL method for computation graph optimizations that generalizes to arbitrary and held out graphs. We propose recurrent attention layers to jointly optimize dependent graph optimization tasks and demonstrate 33%-60% speedup over TensorFlow’s default strategy on three tasks.</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12" name="Google Shape;312;p42"/>
          <p:cNvSpPr txBox="1"/>
          <p:nvPr/>
        </p:nvSpPr>
        <p:spPr>
          <a:xfrm>
            <a:off x="630600" y="526325"/>
            <a:ext cx="7882800" cy="330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GB"/>
              <a:t>Research Questions:</a:t>
            </a:r>
            <a:endParaRPr b="1"/>
          </a:p>
          <a:p>
            <a:pPr indent="0" lvl="0" marL="0" rtl="0" algn="just">
              <a:lnSpc>
                <a:spcPct val="150000"/>
              </a:lnSpc>
              <a:spcBef>
                <a:spcPts val="0"/>
              </a:spcBef>
              <a:spcAft>
                <a:spcPts val="0"/>
              </a:spcAft>
              <a:buNone/>
            </a:pPr>
            <a:r>
              <a:t/>
            </a:r>
            <a:endParaRPr b="1"/>
          </a:p>
          <a:p>
            <a:pPr indent="0" lvl="0" marL="0" marR="0" rtl="0" algn="just">
              <a:lnSpc>
                <a:spcPct val="150000"/>
              </a:lnSpc>
              <a:spcBef>
                <a:spcPts val="0"/>
              </a:spcBef>
              <a:spcAft>
                <a:spcPts val="0"/>
              </a:spcAft>
              <a:buNone/>
            </a:pPr>
            <a:r>
              <a:rPr b="1" lang="en-GB"/>
              <a:t>RQ 1:</a:t>
            </a:r>
            <a:r>
              <a:rPr lang="en-GB"/>
              <a:t>  To what extent does the performance of models(MoNet, GAT, Gated GCN, and Gated GCN-PE) improve by changing the Parameter Configuration on traditional Node Classification Datasets such as Pattern and Cluster.</a:t>
            </a:r>
            <a:endParaRPr/>
          </a:p>
          <a:p>
            <a:pPr indent="0" lvl="0" marL="0" marR="0" rtl="0" algn="just">
              <a:lnSpc>
                <a:spcPct val="150000"/>
              </a:lnSpc>
              <a:spcBef>
                <a:spcPts val="0"/>
              </a:spcBef>
              <a:spcAft>
                <a:spcPts val="0"/>
              </a:spcAft>
              <a:buNone/>
            </a:pPr>
            <a:r>
              <a:rPr b="1" lang="en-GB"/>
              <a:t>RQ 2:</a:t>
            </a:r>
            <a:r>
              <a:rPr lang="en-GB"/>
              <a:t> To what extent does the performance of these models(MoNet, GAT, Gated GCN, and Gated GCN-PE) improve the Classification task on Dataset of Machine Learning Computation Graphs for Device Placement.</a:t>
            </a:r>
            <a:endParaRPr/>
          </a:p>
          <a:p>
            <a:pPr indent="0" lvl="0" marL="0" rtl="0" algn="just">
              <a:lnSpc>
                <a:spcPct val="150000"/>
              </a:lnSpc>
              <a:spcBef>
                <a:spcPts val="0"/>
              </a:spcBef>
              <a:spcAft>
                <a:spcPts val="1200"/>
              </a:spcAft>
              <a:buNone/>
            </a:pPr>
            <a:r>
              <a:rPr b="1" lang="en-GB"/>
              <a:t>Long term Goal:</a:t>
            </a:r>
            <a:r>
              <a:rPr lang="en-GB"/>
              <a:t>  Optimize the Databases with Deep Reinforcement Learning that uses Graph Neural Network.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18" name="Google Shape;318;p43"/>
          <p:cNvSpPr txBox="1"/>
          <p:nvPr/>
        </p:nvSpPr>
        <p:spPr>
          <a:xfrm>
            <a:off x="1206600" y="1384500"/>
            <a:ext cx="6334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Next Steps:</a:t>
            </a:r>
            <a:endParaRPr b="1"/>
          </a:p>
          <a:p>
            <a:pPr indent="-317500" lvl="0" marL="457200" rtl="0" algn="l">
              <a:lnSpc>
                <a:spcPct val="150000"/>
              </a:lnSpc>
              <a:spcBef>
                <a:spcPts val="0"/>
              </a:spcBef>
              <a:spcAft>
                <a:spcPts val="0"/>
              </a:spcAft>
              <a:buSzPts val="1400"/>
              <a:buChar char="●"/>
            </a:pPr>
            <a:r>
              <a:rPr lang="en-GB"/>
              <a:t>Test the Graph neural network models on  single data sets</a:t>
            </a:r>
            <a:endParaRPr/>
          </a:p>
          <a:p>
            <a:pPr indent="-317500" lvl="0" marL="457200" rtl="0" algn="l">
              <a:lnSpc>
                <a:spcPct val="150000"/>
              </a:lnSpc>
              <a:spcBef>
                <a:spcPts val="0"/>
              </a:spcBef>
              <a:spcAft>
                <a:spcPts val="0"/>
              </a:spcAft>
              <a:buSzPts val="1400"/>
              <a:buChar char="●"/>
            </a:pPr>
            <a:r>
              <a:rPr lang="en-GB"/>
              <a:t>Find the best configuration</a:t>
            </a:r>
            <a:endParaRPr/>
          </a:p>
          <a:p>
            <a:pPr indent="0" lvl="0" marL="45720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GB"/>
              <a:t>That we are doing in Normal Dataset and R-Dataset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24" name="Google Shape;324;p44"/>
          <p:cNvSpPr txBox="1"/>
          <p:nvPr/>
        </p:nvSpPr>
        <p:spPr>
          <a:xfrm>
            <a:off x="847800" y="534525"/>
            <a:ext cx="74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References</a:t>
            </a:r>
            <a:endParaRPr/>
          </a:p>
        </p:txBody>
      </p:sp>
      <p:sp>
        <p:nvSpPr>
          <p:cNvPr id="325" name="Google Shape;325;p44"/>
          <p:cNvSpPr txBox="1"/>
          <p:nvPr/>
        </p:nvSpPr>
        <p:spPr>
          <a:xfrm>
            <a:off x="847800" y="1163325"/>
            <a:ext cx="7448400" cy="33093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AutoNum type="arabicPeriod"/>
            </a:pPr>
            <a:r>
              <a:rPr lang="en-GB"/>
              <a:t>Zhou, Yanqi, Sudip Roy, Amirali Abdolrashidi, Daniel Wong, Peter Ma, Qiumin Xu, Hanxiao Liu et al. "Transferable graph optimizers for ml compilers." arXiv preprint arXiv:2010.12438 (2020).</a:t>
            </a:r>
            <a:endParaRPr/>
          </a:p>
          <a:p>
            <a:pPr indent="-317500" lvl="0" marL="457200" rtl="0" algn="just">
              <a:lnSpc>
                <a:spcPct val="150000"/>
              </a:lnSpc>
              <a:spcBef>
                <a:spcPts val="0"/>
              </a:spcBef>
              <a:spcAft>
                <a:spcPts val="0"/>
              </a:spcAft>
              <a:buSzPts val="1400"/>
              <a:buAutoNum type="arabicPeriod"/>
            </a:pPr>
            <a:r>
              <a:rPr lang="en-GB"/>
              <a:t>Chen, Xinyun, and Yuandong Tian. "Learning to perform local rewriting for combinatorial optimization." Advances in Neural Information Processing Systems 32 (2019): 6281-6292.</a:t>
            </a:r>
            <a:endParaRPr/>
          </a:p>
          <a:p>
            <a:pPr indent="-317500" lvl="0" marL="457200" rtl="0" algn="just">
              <a:lnSpc>
                <a:spcPct val="150000"/>
              </a:lnSpc>
              <a:spcBef>
                <a:spcPts val="0"/>
              </a:spcBef>
              <a:spcAft>
                <a:spcPts val="0"/>
              </a:spcAft>
              <a:buSzPts val="1400"/>
              <a:buAutoNum type="arabicPeriod"/>
            </a:pPr>
            <a:r>
              <a:rPr lang="en-GB"/>
              <a:t>Ravichandra Addanki, Shaileshh Bojja Venkatakrishnan, Shreyan Gupta, Hongzi Mao, and Mohammad Alizadeh. Placeto: Learning generalizable device placement algorithms for distributed machine learning.CoRR, abs/1906.08879, 2019</a:t>
            </a:r>
            <a:endParaRPr/>
          </a:p>
          <a:p>
            <a:pPr indent="0" lvl="0" marL="457200" rtl="0" algn="just">
              <a:lnSpc>
                <a:spcPct val="15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31" name="Google Shape;331;p45"/>
          <p:cNvSpPr txBox="1"/>
          <p:nvPr/>
        </p:nvSpPr>
        <p:spPr>
          <a:xfrm>
            <a:off x="451700" y="755400"/>
            <a:ext cx="7682400" cy="36327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AutoNum type="arabicPeriod" startAt="4"/>
            </a:pPr>
            <a:r>
              <a:rPr lang="en-GB"/>
              <a:t>Yuanxiang Gao, Li Chen, and Baochun Li. Spotlight: Optimizing device placement for training deep neural networks.  In Jennifer Dy and Andreas Krause, editors,Proceedings of the 35th International Conference on Machine Learning, volume 80 of Proceedings of Machine Learning Research, pages 1676–1684, Stockholmsmässan, Stockholm Sweden, 10–15 Jul 2018. PMLR</a:t>
            </a:r>
            <a:endParaRPr/>
          </a:p>
          <a:p>
            <a:pPr indent="-317500" lvl="0" marL="457200" rtl="0" algn="just">
              <a:lnSpc>
                <a:spcPct val="150000"/>
              </a:lnSpc>
              <a:spcBef>
                <a:spcPts val="0"/>
              </a:spcBef>
              <a:spcAft>
                <a:spcPts val="0"/>
              </a:spcAft>
              <a:buSzPts val="1400"/>
              <a:buAutoNum type="arabicPeriod" startAt="4"/>
            </a:pPr>
            <a:r>
              <a:rPr lang="en-GB"/>
              <a:t>Azalia Mirhoseini, Anna Goldie, Hieu Pham, Benoit Steiner, Quoc V. Le, and Jeff Dean.  Ahierarchical model for device placement.ICLR, 2018.</a:t>
            </a:r>
            <a:endParaRPr/>
          </a:p>
          <a:p>
            <a:pPr indent="-317500" lvl="0" marL="457200" rtl="0" algn="just">
              <a:lnSpc>
                <a:spcPct val="150000"/>
              </a:lnSpc>
              <a:spcBef>
                <a:spcPts val="0"/>
              </a:spcBef>
              <a:spcAft>
                <a:spcPts val="0"/>
              </a:spcAft>
              <a:buSzPts val="1400"/>
              <a:buAutoNum type="arabicPeriod" startAt="4"/>
            </a:pPr>
            <a:r>
              <a:rPr lang="en-GB"/>
              <a:t>Mirhoseini, Azalia, Hieu Pham, Quoc V. Le, Benoit Steiner, Rasmus Larsen, Yuefeng Zhou, Naveen Kumar, Mohammad Norouzi, Samy Bengio, and Jeff Dean. "Device placement optimization with reinforcement learning." In International Conference on Machine Learning, pp. 2430-2439. PMLR, 2017.</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37" name="Google Shape;337;p46"/>
          <p:cNvSpPr txBox="1"/>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GB" sz="4800"/>
              <a:t>Thank you.</a:t>
            </a:r>
            <a:endParaRPr b="1" sz="4200">
              <a:solidFill>
                <a:srgbClr val="1A1A1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nvSpPr>
        <p:spPr>
          <a:xfrm>
            <a:off x="600125" y="726225"/>
            <a:ext cx="4687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Device Placement</a:t>
            </a:r>
            <a:endParaRPr/>
          </a:p>
        </p:txBody>
      </p:sp>
      <p:sp>
        <p:nvSpPr>
          <p:cNvPr id="148" name="Google Shape;148;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49" name="Google Shape;149;p20"/>
          <p:cNvSpPr txBox="1"/>
          <p:nvPr/>
        </p:nvSpPr>
        <p:spPr>
          <a:xfrm>
            <a:off x="600125" y="1234825"/>
            <a:ext cx="8048100" cy="23397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1100"/>
              </a:spcBef>
              <a:spcAft>
                <a:spcPts val="0"/>
              </a:spcAft>
              <a:buSzPts val="1400"/>
              <a:buChar char="●"/>
            </a:pPr>
            <a:r>
              <a:rPr lang="en-GB"/>
              <a:t>In past years, we have huge machine learning models</a:t>
            </a:r>
            <a:endParaRPr/>
          </a:p>
          <a:p>
            <a:pPr indent="-317500" lvl="0" marL="457200" rtl="0" algn="just">
              <a:lnSpc>
                <a:spcPct val="150000"/>
              </a:lnSpc>
              <a:spcBef>
                <a:spcPts val="0"/>
              </a:spcBef>
              <a:spcAft>
                <a:spcPts val="0"/>
              </a:spcAft>
              <a:buSzPts val="1400"/>
              <a:buChar char="●"/>
            </a:pPr>
            <a:r>
              <a:rPr lang="en-GB"/>
              <a:t>To run these models, we need more computation power and optimize machine learning models</a:t>
            </a:r>
            <a:endParaRPr/>
          </a:p>
          <a:p>
            <a:pPr indent="-317500" lvl="0" marL="457200" rtl="0" algn="just">
              <a:lnSpc>
                <a:spcPct val="150000"/>
              </a:lnSpc>
              <a:spcBef>
                <a:spcPts val="0"/>
              </a:spcBef>
              <a:spcAft>
                <a:spcPts val="0"/>
              </a:spcAft>
              <a:buSzPts val="1400"/>
              <a:buChar char="●"/>
            </a:pPr>
            <a:r>
              <a:rPr lang="en-GB"/>
              <a:t>Runtime can be improved by improving device </a:t>
            </a:r>
            <a:r>
              <a:rPr lang="en-GB"/>
              <a:t>placement of the computational graph of the models[1]</a:t>
            </a:r>
            <a:endParaRPr/>
          </a:p>
          <a:p>
            <a:pPr indent="-317500" lvl="0" marL="457200" rtl="0" algn="just">
              <a:lnSpc>
                <a:spcPct val="150000"/>
              </a:lnSpc>
              <a:spcBef>
                <a:spcPts val="0"/>
              </a:spcBef>
              <a:spcAft>
                <a:spcPts val="0"/>
              </a:spcAft>
              <a:buSzPts val="1400"/>
              <a:buChar char="●"/>
            </a:pPr>
            <a:r>
              <a:rPr lang="en-GB"/>
              <a:t>The goal is to determine how best to assign the nodes of the graph to the physical devices on which it runs such that the en</a:t>
            </a:r>
            <a:r>
              <a:rPr lang="en-GB"/>
              <a:t>d-to-end[1] run time is minimized.</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idx="4294967295" type="ctrTitle"/>
          </p:nvPr>
        </p:nvSpPr>
        <p:spPr>
          <a:xfrm>
            <a:off x="729450" y="1322450"/>
            <a:ext cx="7688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Arial"/>
                <a:ea typeface="Arial"/>
                <a:cs typeface="Arial"/>
                <a:sym typeface="Arial"/>
              </a:rPr>
              <a:t>H</a:t>
            </a:r>
            <a:r>
              <a:rPr lang="en-GB" sz="1400">
                <a:latin typeface="Arial"/>
                <a:ea typeface="Arial"/>
                <a:cs typeface="Arial"/>
                <a:sym typeface="Arial"/>
              </a:rPr>
              <a:t>euristics and reinforcement Learning</a:t>
            </a:r>
            <a:endParaRPr sz="1400">
              <a:latin typeface="Arial"/>
              <a:ea typeface="Arial"/>
              <a:cs typeface="Arial"/>
              <a:sym typeface="Arial"/>
            </a:endParaRPr>
          </a:p>
        </p:txBody>
      </p:sp>
      <p:sp>
        <p:nvSpPr>
          <p:cNvPr id="155" name="Google Shape;155;p21"/>
          <p:cNvSpPr txBox="1"/>
          <p:nvPr>
            <p:ph idx="4294967295" type="subTitle"/>
          </p:nvPr>
        </p:nvSpPr>
        <p:spPr>
          <a:xfrm>
            <a:off x="653425" y="1716050"/>
            <a:ext cx="7688100" cy="19980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rgbClr val="1A1A1A"/>
              </a:buClr>
              <a:buSzPts val="1400"/>
              <a:buFont typeface="Arial"/>
              <a:buChar char="●"/>
            </a:pPr>
            <a:r>
              <a:rPr lang="en-GB" sz="1400">
                <a:solidFill>
                  <a:srgbClr val="1A1A1A"/>
                </a:solidFill>
                <a:latin typeface="Arial"/>
                <a:ea typeface="Arial"/>
                <a:cs typeface="Arial"/>
                <a:sym typeface="Arial"/>
              </a:rPr>
              <a:t> What are heuristics?</a:t>
            </a:r>
            <a:endParaRPr sz="1400">
              <a:solidFill>
                <a:srgbClr val="1A1A1A"/>
              </a:solidFill>
              <a:latin typeface="Arial"/>
              <a:ea typeface="Arial"/>
              <a:cs typeface="Arial"/>
              <a:sym typeface="Arial"/>
            </a:endParaRPr>
          </a:p>
          <a:p>
            <a:pPr indent="-317500" lvl="0" marL="457200" rtl="0" algn="l">
              <a:lnSpc>
                <a:spcPct val="150000"/>
              </a:lnSpc>
              <a:spcBef>
                <a:spcPts val="0"/>
              </a:spcBef>
              <a:spcAft>
                <a:spcPts val="0"/>
              </a:spcAft>
              <a:buClr>
                <a:srgbClr val="1A1A1A"/>
              </a:buClr>
              <a:buSzPts val="1400"/>
              <a:buFont typeface="Arial"/>
              <a:buChar char="●"/>
            </a:pPr>
            <a:r>
              <a:rPr lang="en-GB" sz="1400">
                <a:solidFill>
                  <a:srgbClr val="1A1A1A"/>
                </a:solidFill>
                <a:latin typeface="Arial"/>
                <a:ea typeface="Arial"/>
                <a:cs typeface="Arial"/>
                <a:sym typeface="Arial"/>
              </a:rPr>
              <a:t>H</a:t>
            </a:r>
            <a:r>
              <a:rPr lang="en-GB" sz="1400">
                <a:solidFill>
                  <a:srgbClr val="1A1A1A"/>
                </a:solidFill>
                <a:latin typeface="Arial"/>
                <a:ea typeface="Arial"/>
                <a:cs typeface="Arial"/>
                <a:sym typeface="Arial"/>
              </a:rPr>
              <a:t>euristics based algorithms and their drawbacks?</a:t>
            </a:r>
            <a:endParaRPr sz="1400">
              <a:solidFill>
                <a:srgbClr val="1A1A1A"/>
              </a:solidFill>
              <a:latin typeface="Arial"/>
              <a:ea typeface="Arial"/>
              <a:cs typeface="Arial"/>
              <a:sym typeface="Arial"/>
            </a:endParaRPr>
          </a:p>
          <a:p>
            <a:pPr indent="-317500" lvl="0" marL="457200" rtl="0" algn="l">
              <a:lnSpc>
                <a:spcPct val="150000"/>
              </a:lnSpc>
              <a:spcBef>
                <a:spcPts val="0"/>
              </a:spcBef>
              <a:spcAft>
                <a:spcPts val="0"/>
              </a:spcAft>
              <a:buClr>
                <a:srgbClr val="1A1A1A"/>
              </a:buClr>
              <a:buSzPts val="1400"/>
              <a:buFont typeface="Arial"/>
              <a:buChar char="●"/>
            </a:pPr>
            <a:r>
              <a:rPr lang="en-GB" sz="1400">
                <a:solidFill>
                  <a:srgbClr val="1A1A1A"/>
                </a:solidFill>
                <a:latin typeface="Arial"/>
                <a:ea typeface="Arial"/>
                <a:cs typeface="Arial"/>
                <a:sym typeface="Arial"/>
              </a:rPr>
              <a:t>Deep Reinforcement method in place of heuristics based algorithms.</a:t>
            </a:r>
            <a:endParaRPr sz="1400">
              <a:solidFill>
                <a:srgbClr val="1A1A1A"/>
              </a:solidFill>
              <a:latin typeface="Arial"/>
              <a:ea typeface="Arial"/>
              <a:cs typeface="Arial"/>
              <a:sym typeface="Arial"/>
            </a:endParaRPr>
          </a:p>
          <a:p>
            <a:pPr indent="0" lvl="0" marL="0" rtl="0" algn="l">
              <a:spcBef>
                <a:spcPts val="1200"/>
              </a:spcBef>
              <a:spcAft>
                <a:spcPts val="1200"/>
              </a:spcAft>
              <a:buNone/>
            </a:pPr>
            <a:r>
              <a:t/>
            </a:r>
            <a:endParaRPr/>
          </a:p>
        </p:txBody>
      </p:sp>
      <p:sp>
        <p:nvSpPr>
          <p:cNvPr id="156" name="Google Shape;156;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nvSpPr>
        <p:spPr>
          <a:xfrm>
            <a:off x="580100" y="680650"/>
            <a:ext cx="67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 Hierarchical Model For Device Placement (team from google)</a:t>
            </a:r>
            <a:endParaRPr b="1"/>
          </a:p>
        </p:txBody>
      </p:sp>
      <p:sp>
        <p:nvSpPr>
          <p:cNvPr id="162" name="Google Shape;162;p22"/>
          <p:cNvSpPr txBox="1"/>
          <p:nvPr/>
        </p:nvSpPr>
        <p:spPr>
          <a:xfrm>
            <a:off x="641975" y="1127250"/>
            <a:ext cx="81291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Hierarchical model for device placement</a:t>
            </a:r>
            <a:endParaRPr b="1"/>
          </a:p>
          <a:p>
            <a:pPr indent="-317500" lvl="0" marL="457200" rtl="0" algn="l">
              <a:lnSpc>
                <a:spcPct val="150000"/>
              </a:lnSpc>
              <a:spcBef>
                <a:spcPts val="0"/>
              </a:spcBef>
              <a:spcAft>
                <a:spcPts val="0"/>
              </a:spcAft>
              <a:buSzPts val="1400"/>
              <a:buChar char="●"/>
            </a:pPr>
            <a:r>
              <a:rPr lang="en-GB"/>
              <a:t>two level architecture</a:t>
            </a:r>
            <a:endParaRPr/>
          </a:p>
          <a:p>
            <a:pPr indent="-317500" lvl="1" marL="914400" rtl="0" algn="l">
              <a:lnSpc>
                <a:spcPct val="150000"/>
              </a:lnSpc>
              <a:spcBef>
                <a:spcPts val="0"/>
              </a:spcBef>
              <a:spcAft>
                <a:spcPts val="0"/>
              </a:spcAft>
              <a:buSzPts val="1400"/>
              <a:buChar char="○"/>
            </a:pPr>
            <a:r>
              <a:rPr lang="en-GB"/>
              <a:t>assigns operations to groups</a:t>
            </a:r>
            <a:endParaRPr/>
          </a:p>
          <a:p>
            <a:pPr indent="-317500" lvl="1" marL="914400" rtl="0" algn="l">
              <a:lnSpc>
                <a:spcPct val="150000"/>
              </a:lnSpc>
              <a:spcBef>
                <a:spcPts val="0"/>
              </a:spcBef>
              <a:spcAft>
                <a:spcPts val="0"/>
              </a:spcAft>
              <a:buSzPts val="1400"/>
              <a:buChar char="○"/>
            </a:pPr>
            <a:r>
              <a:rPr lang="en-GB"/>
              <a:t>Placer that assigns groups to target devices [5]</a:t>
            </a:r>
            <a:endParaRPr/>
          </a:p>
          <a:p>
            <a:pPr indent="0" lvl="0" marL="914400" rtl="0" algn="l">
              <a:spcBef>
                <a:spcPts val="0"/>
              </a:spcBef>
              <a:spcAft>
                <a:spcPts val="0"/>
              </a:spcAft>
              <a:buNone/>
            </a:pPr>
            <a:r>
              <a:t/>
            </a:r>
            <a:endParaRPr>
              <a:latin typeface="Lato"/>
              <a:ea typeface="Lato"/>
              <a:cs typeface="Lato"/>
              <a:sym typeface="Lato"/>
            </a:endParaRPr>
          </a:p>
        </p:txBody>
      </p:sp>
      <p:sp>
        <p:nvSpPr>
          <p:cNvPr id="163" name="Google Shape;163;p22"/>
          <p:cNvSpPr txBox="1"/>
          <p:nvPr/>
        </p:nvSpPr>
        <p:spPr>
          <a:xfrm>
            <a:off x="580100" y="2391350"/>
            <a:ext cx="77964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Objective:</a:t>
            </a:r>
            <a:r>
              <a:rPr lang="en-GB"/>
              <a:t> predict a placement that speeds up the training of neural network graphs. [5]</a:t>
            </a:r>
            <a:endParaRPr/>
          </a:p>
          <a:p>
            <a:pPr indent="0" lvl="0" marL="0" rtl="0" algn="l">
              <a:lnSpc>
                <a:spcPct val="150000"/>
              </a:lnSpc>
              <a:spcBef>
                <a:spcPts val="0"/>
              </a:spcBef>
              <a:spcAft>
                <a:spcPts val="0"/>
              </a:spcAft>
              <a:buNone/>
            </a:pPr>
            <a:r>
              <a:rPr b="1" lang="en-GB"/>
              <a:t>Experiment:</a:t>
            </a:r>
            <a:r>
              <a:rPr lang="en-GB"/>
              <a:t> Compare our results to heuristic and RL-based graph optimization baselines and demonstrate.</a:t>
            </a:r>
            <a:endParaRPr/>
          </a:p>
          <a:p>
            <a:pPr indent="-317500" lvl="0" marL="457200" rtl="0" algn="l">
              <a:lnSpc>
                <a:spcPct val="150000"/>
              </a:lnSpc>
              <a:spcBef>
                <a:spcPts val="0"/>
              </a:spcBef>
              <a:spcAft>
                <a:spcPts val="0"/>
              </a:spcAft>
              <a:buSzPts val="1400"/>
              <a:buChar char="●"/>
            </a:pPr>
            <a:r>
              <a:rPr lang="en-GB"/>
              <a:t>Two simple alternatives i) no </a:t>
            </a:r>
            <a:r>
              <a:rPr lang="en-GB"/>
              <a:t>grouping, ii) random grouping [5]</a:t>
            </a:r>
            <a:endParaRPr/>
          </a:p>
        </p:txBody>
      </p:sp>
      <p:sp>
        <p:nvSpPr>
          <p:cNvPr id="164" name="Google Shape;164;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a:t>‹#›</a:t>
            </a:fld>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3"/>
          <p:cNvPicPr preferRelativeResize="0"/>
          <p:nvPr/>
        </p:nvPicPr>
        <p:blipFill>
          <a:blip r:embed="rId3">
            <a:alphaModFix/>
          </a:blip>
          <a:stretch>
            <a:fillRect/>
          </a:stretch>
        </p:blipFill>
        <p:spPr>
          <a:xfrm>
            <a:off x="319838" y="742500"/>
            <a:ext cx="8504323" cy="3573375"/>
          </a:xfrm>
          <a:prstGeom prst="rect">
            <a:avLst/>
          </a:prstGeom>
          <a:noFill/>
          <a:ln>
            <a:noFill/>
          </a:ln>
        </p:spPr>
      </p:pic>
      <p:sp>
        <p:nvSpPr>
          <p:cNvPr id="170" name="Google Shape;170;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a:t>‹#›</a:t>
            </a:fld>
            <a:endParaRPr b="1"/>
          </a:p>
        </p:txBody>
      </p:sp>
      <p:sp>
        <p:nvSpPr>
          <p:cNvPr id="171" name="Google Shape;171;p23"/>
          <p:cNvSpPr txBox="1"/>
          <p:nvPr/>
        </p:nvSpPr>
        <p:spPr>
          <a:xfrm>
            <a:off x="2238900" y="4315875"/>
            <a:ext cx="4666200" cy="400200"/>
          </a:xfrm>
          <a:prstGeom prst="rect">
            <a:avLst/>
          </a:prstGeom>
          <a:solidFill>
            <a:srgbClr val="999999"/>
          </a:solidFill>
          <a:ln cap="flat" cmpd="sng" w="9525">
            <a:solidFill>
              <a:srgbClr val="B7B7B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highlight>
                  <a:srgbClr val="999999"/>
                </a:highlight>
              </a:rPr>
              <a:t>Figure 1: Hierarchical model for device placement [5]</a:t>
            </a:r>
            <a:endParaRPr b="1">
              <a:highlight>
                <a:srgbClr val="999999"/>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nvSpPr>
        <p:spPr>
          <a:xfrm>
            <a:off x="201100" y="866250"/>
            <a:ext cx="42837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Models: </a:t>
            </a:r>
            <a:r>
              <a:rPr lang="en-GB"/>
              <a:t>four widely used deep neural networks [5]</a:t>
            </a:r>
            <a:endParaRPr/>
          </a:p>
          <a:p>
            <a:pPr indent="-317500" lvl="0" marL="457200" rtl="0" algn="l">
              <a:lnSpc>
                <a:spcPct val="150000"/>
              </a:lnSpc>
              <a:spcBef>
                <a:spcPts val="0"/>
              </a:spcBef>
              <a:spcAft>
                <a:spcPts val="0"/>
              </a:spcAft>
              <a:buSzPts val="1400"/>
              <a:buAutoNum type="arabicPeriod"/>
            </a:pPr>
            <a:r>
              <a:rPr lang="en-GB"/>
              <a:t>Inception-</a:t>
            </a:r>
            <a:r>
              <a:rPr lang="en-GB"/>
              <a:t>V3</a:t>
            </a:r>
            <a:endParaRPr/>
          </a:p>
          <a:p>
            <a:pPr indent="-317500" lvl="0" marL="457200" rtl="0" algn="l">
              <a:lnSpc>
                <a:spcPct val="150000"/>
              </a:lnSpc>
              <a:spcBef>
                <a:spcPts val="0"/>
              </a:spcBef>
              <a:spcAft>
                <a:spcPts val="0"/>
              </a:spcAft>
              <a:buSzPts val="1400"/>
              <a:buAutoNum type="arabicPeriod"/>
            </a:pPr>
            <a:r>
              <a:rPr lang="en-GB"/>
              <a:t>ResNet</a:t>
            </a:r>
            <a:endParaRPr/>
          </a:p>
          <a:p>
            <a:pPr indent="-317500" lvl="0" marL="457200" rtl="0" algn="l">
              <a:lnSpc>
                <a:spcPct val="150000"/>
              </a:lnSpc>
              <a:spcBef>
                <a:spcPts val="0"/>
              </a:spcBef>
              <a:spcAft>
                <a:spcPts val="0"/>
              </a:spcAft>
              <a:buSzPts val="1400"/>
              <a:buAutoNum type="arabicPeriod"/>
            </a:pPr>
            <a:r>
              <a:rPr lang="en-GB"/>
              <a:t>RNNLM</a:t>
            </a:r>
            <a:endParaRPr/>
          </a:p>
          <a:p>
            <a:pPr indent="-317500" lvl="0" marL="457200" rtl="0" algn="l">
              <a:lnSpc>
                <a:spcPct val="150000"/>
              </a:lnSpc>
              <a:spcBef>
                <a:spcPts val="0"/>
              </a:spcBef>
              <a:spcAft>
                <a:spcPts val="0"/>
              </a:spcAft>
              <a:buSzPts val="1400"/>
              <a:buAutoNum type="arabicPeriod"/>
            </a:pPr>
            <a:r>
              <a:rPr lang="en-GB"/>
              <a:t>NMT</a:t>
            </a:r>
            <a:endParaRPr/>
          </a:p>
        </p:txBody>
      </p:sp>
      <p:sp>
        <p:nvSpPr>
          <p:cNvPr id="177" name="Google Shape;177;p24"/>
          <p:cNvSpPr txBox="1"/>
          <p:nvPr/>
        </p:nvSpPr>
        <p:spPr>
          <a:xfrm>
            <a:off x="5607575" y="819850"/>
            <a:ext cx="26142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Baselines: [5]</a:t>
            </a:r>
            <a:endParaRPr b="1"/>
          </a:p>
          <a:p>
            <a:pPr indent="-317500" lvl="0" marL="457200" rtl="0" algn="l">
              <a:lnSpc>
                <a:spcPct val="150000"/>
              </a:lnSpc>
              <a:spcBef>
                <a:spcPts val="0"/>
              </a:spcBef>
              <a:spcAft>
                <a:spcPts val="0"/>
              </a:spcAft>
              <a:buSzPts val="1400"/>
              <a:buAutoNum type="arabicPeriod"/>
            </a:pPr>
            <a:r>
              <a:rPr lang="en-GB"/>
              <a:t>CPU Only</a:t>
            </a:r>
            <a:endParaRPr/>
          </a:p>
          <a:p>
            <a:pPr indent="-317500" lvl="0" marL="457200" rtl="0" algn="l">
              <a:lnSpc>
                <a:spcPct val="150000"/>
              </a:lnSpc>
              <a:spcBef>
                <a:spcPts val="0"/>
              </a:spcBef>
              <a:spcAft>
                <a:spcPts val="0"/>
              </a:spcAft>
              <a:buSzPts val="1400"/>
              <a:buAutoNum type="arabicPeriod"/>
            </a:pPr>
            <a:r>
              <a:rPr lang="en-GB"/>
              <a:t>GPU Only</a:t>
            </a:r>
            <a:endParaRPr/>
          </a:p>
          <a:p>
            <a:pPr indent="-317500" lvl="0" marL="457200" rtl="0" algn="l">
              <a:lnSpc>
                <a:spcPct val="150000"/>
              </a:lnSpc>
              <a:spcBef>
                <a:spcPts val="0"/>
              </a:spcBef>
              <a:spcAft>
                <a:spcPts val="0"/>
              </a:spcAft>
              <a:buSzPts val="1400"/>
              <a:buAutoNum type="arabicPeriod"/>
            </a:pPr>
            <a:r>
              <a:rPr lang="en-GB"/>
              <a:t>Scotch</a:t>
            </a:r>
            <a:endParaRPr/>
          </a:p>
          <a:p>
            <a:pPr indent="-317500" lvl="0" marL="457200" rtl="0" algn="l">
              <a:lnSpc>
                <a:spcPct val="150000"/>
              </a:lnSpc>
              <a:spcBef>
                <a:spcPts val="0"/>
              </a:spcBef>
              <a:spcAft>
                <a:spcPts val="0"/>
              </a:spcAft>
              <a:buSzPts val="1400"/>
              <a:buAutoNum type="arabicPeriod"/>
            </a:pPr>
            <a:r>
              <a:rPr lang="en-GB"/>
              <a:t>MinCut</a:t>
            </a:r>
            <a:endParaRPr/>
          </a:p>
          <a:p>
            <a:pPr indent="-317500" lvl="0" marL="457200" rtl="0" algn="l">
              <a:lnSpc>
                <a:spcPct val="150000"/>
              </a:lnSpc>
              <a:spcBef>
                <a:spcPts val="0"/>
              </a:spcBef>
              <a:spcAft>
                <a:spcPts val="0"/>
              </a:spcAft>
              <a:buSzPts val="1400"/>
              <a:buAutoNum type="arabicPeriod"/>
            </a:pPr>
            <a:r>
              <a:rPr lang="en-GB"/>
              <a:t>Human Expert</a:t>
            </a:r>
            <a:endParaRPr/>
          </a:p>
          <a:p>
            <a:pPr indent="-317500" lvl="0" marL="457200" rtl="0" algn="l">
              <a:lnSpc>
                <a:spcPct val="150000"/>
              </a:lnSpc>
              <a:spcBef>
                <a:spcPts val="0"/>
              </a:spcBef>
              <a:spcAft>
                <a:spcPts val="0"/>
              </a:spcAft>
              <a:buSzPts val="1400"/>
              <a:buAutoNum type="arabicPeriod"/>
            </a:pPr>
            <a:r>
              <a:rPr lang="en-GB"/>
              <a:t>ColocRL</a:t>
            </a:r>
            <a:endParaRPr/>
          </a:p>
        </p:txBody>
      </p:sp>
      <p:sp>
        <p:nvSpPr>
          <p:cNvPr id="178" name="Google Shape;178;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a:t>‹#›</a:t>
            </a:fld>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98275" y="608725"/>
            <a:ext cx="8839201" cy="2159414"/>
          </a:xfrm>
          <a:prstGeom prst="rect">
            <a:avLst/>
          </a:prstGeom>
          <a:noFill/>
          <a:ln>
            <a:noFill/>
          </a:ln>
        </p:spPr>
      </p:pic>
      <p:sp>
        <p:nvSpPr>
          <p:cNvPr id="184" name="Google Shape;184;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a:t>‹#›</a:t>
            </a:fld>
            <a:endParaRPr b="1"/>
          </a:p>
        </p:txBody>
      </p:sp>
      <p:sp>
        <p:nvSpPr>
          <p:cNvPr id="185" name="Google Shape;185;p25"/>
          <p:cNvSpPr txBox="1"/>
          <p:nvPr/>
        </p:nvSpPr>
        <p:spPr>
          <a:xfrm>
            <a:off x="309375" y="2707200"/>
            <a:ext cx="87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Table 1: Model Runtimes (seconds) for different placements (lower is better). OOM: Out Of Memory.[5]</a:t>
            </a:r>
            <a:endParaRPr b="1"/>
          </a:p>
        </p:txBody>
      </p:sp>
      <p:sp>
        <p:nvSpPr>
          <p:cNvPr id="186" name="Google Shape;186;p25"/>
          <p:cNvSpPr txBox="1"/>
          <p:nvPr/>
        </p:nvSpPr>
        <p:spPr>
          <a:xfrm>
            <a:off x="1156050" y="3107400"/>
            <a:ext cx="68319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t>Disadvantage:</a:t>
            </a:r>
            <a:r>
              <a:rPr lang="en-GB"/>
              <a:t> 1)Fixed number of groups</a:t>
            </a:r>
            <a:endParaRPr/>
          </a:p>
          <a:p>
            <a:pPr indent="0" lvl="0" marL="0" rtl="0" algn="l">
              <a:lnSpc>
                <a:spcPct val="150000"/>
              </a:lnSpc>
              <a:spcBef>
                <a:spcPts val="0"/>
              </a:spcBef>
              <a:spcAft>
                <a:spcPts val="0"/>
              </a:spcAft>
              <a:buNone/>
            </a:pPr>
            <a:r>
              <a:rPr lang="en-GB"/>
              <a:t>2) we have to do the operations </a:t>
            </a:r>
            <a:r>
              <a:rPr lang="en-GB"/>
              <a:t>separately</a:t>
            </a:r>
            <a:r>
              <a:rPr lang="en-GB"/>
              <a:t> for each node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nvSpPr>
        <p:spPr>
          <a:xfrm>
            <a:off x="399650" y="635475"/>
            <a:ext cx="885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Placeto: Learning Generalizable Device Placement Algorithms for Distributed Machine Learning (team from MIT)</a:t>
            </a:r>
            <a:endParaRPr b="1"/>
          </a:p>
        </p:txBody>
      </p:sp>
      <p:sp>
        <p:nvSpPr>
          <p:cNvPr id="192" name="Google Shape;192;p26"/>
          <p:cNvSpPr txBox="1"/>
          <p:nvPr/>
        </p:nvSpPr>
        <p:spPr>
          <a:xfrm>
            <a:off x="399650" y="1295125"/>
            <a:ext cx="75192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t>Placeto can learn </a:t>
            </a:r>
            <a:r>
              <a:rPr lang="en-GB"/>
              <a:t>generalizable</a:t>
            </a:r>
            <a:r>
              <a:rPr lang="en-GB"/>
              <a:t> device placement policies that can be applied to any graph</a:t>
            </a:r>
            <a:endParaRPr/>
          </a:p>
          <a:p>
            <a:pPr indent="0" lvl="0" marL="0" rtl="0" algn="l">
              <a:lnSpc>
                <a:spcPct val="150000"/>
              </a:lnSpc>
              <a:spcBef>
                <a:spcPts val="0"/>
              </a:spcBef>
              <a:spcAft>
                <a:spcPts val="0"/>
              </a:spcAft>
              <a:buNone/>
            </a:pPr>
            <a:r>
              <a:rPr lang="en-GB"/>
              <a:t>Proposes two key ideas</a:t>
            </a:r>
            <a:endParaRPr/>
          </a:p>
          <a:p>
            <a:pPr indent="-317500" lvl="0" marL="457200" rtl="0" algn="l">
              <a:lnSpc>
                <a:spcPct val="150000"/>
              </a:lnSpc>
              <a:spcBef>
                <a:spcPts val="0"/>
              </a:spcBef>
              <a:spcAft>
                <a:spcPts val="0"/>
              </a:spcAft>
              <a:buSzPts val="1400"/>
              <a:buChar char="●"/>
            </a:pPr>
            <a:r>
              <a:rPr lang="en-GB"/>
              <a:t>Iterative placement </a:t>
            </a:r>
            <a:r>
              <a:rPr lang="en-GB"/>
              <a:t>improvements</a:t>
            </a:r>
            <a:r>
              <a:rPr lang="en-GB"/>
              <a:t>.</a:t>
            </a:r>
            <a:endParaRPr/>
          </a:p>
          <a:p>
            <a:pPr indent="-317500" lvl="0" marL="457200" rtl="0" algn="l">
              <a:lnSpc>
                <a:spcPct val="150000"/>
              </a:lnSpc>
              <a:spcBef>
                <a:spcPts val="0"/>
              </a:spcBef>
              <a:spcAft>
                <a:spcPts val="0"/>
              </a:spcAft>
              <a:buSzPts val="1400"/>
              <a:buChar char="●"/>
            </a:pPr>
            <a:r>
              <a:rPr lang="en-GB"/>
              <a:t>Graph embeddings [3]</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GB"/>
              <a:t>Retraining from scratch every time a new graph is to be placed in avoided [3]</a:t>
            </a:r>
            <a:endParaRPr/>
          </a:p>
        </p:txBody>
      </p:sp>
      <p:sp>
        <p:nvSpPr>
          <p:cNvPr id="193" name="Google Shape;193;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a:t>‹#›</a:t>
            </a:fld>
            <a:endParaRPr b="1"/>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